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3" r:id="rId6"/>
    <p:sldId id="285" r:id="rId7"/>
    <p:sldId id="286" r:id="rId8"/>
    <p:sldId id="287" r:id="rId9"/>
    <p:sldId id="288" r:id="rId10"/>
    <p:sldId id="290" r:id="rId11"/>
    <p:sldId id="289" r:id="rId12"/>
    <p:sldId id="291" r:id="rId13"/>
    <p:sldId id="292" r:id="rId14"/>
    <p:sldId id="293" r:id="rId15"/>
    <p:sldId id="294" r:id="rId16"/>
    <p:sldId id="295" r:id="rId17"/>
    <p:sldId id="296" r:id="rId18"/>
    <p:sldId id="29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D3C9"/>
    <a:srgbClr val="191919"/>
    <a:srgbClr val="BC0453"/>
    <a:srgbClr val="CC99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19" autoAdjust="0"/>
  </p:normalViewPr>
  <p:slideViewPr>
    <p:cSldViewPr snapToGrid="0">
      <p:cViewPr varScale="1">
        <p:scale>
          <a:sx n="85" d="100"/>
          <a:sy n="85" d="100"/>
        </p:scale>
        <p:origin x="45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2/11/2023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46364"/>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b="1" dirty="0">
                <a:effectLst/>
                <a:latin typeface="Artifakt Element Black" panose="020B0A03050000020004" pitchFamily="34" charset="0"/>
                <a:ea typeface="Artifakt Element Black" panose="020B0A03050000020004" pitchFamily="34" charset="0"/>
              </a:rPr>
              <a:t>SCIENTIFIC CALCULATOR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b="1" dirty="0">
                <a:solidFill>
                  <a:srgbClr val="FFFF00"/>
                </a:solidFill>
                <a:latin typeface="Footlight MT Light" panose="0204060206030A020304" pitchFamily="18" charset="0"/>
                <a:ea typeface="Artifakt Element Thin" panose="020B0203050000020004" pitchFamily="34" charset="0"/>
              </a:rPr>
              <a:t>D SRINIVASREDDY</a:t>
            </a:r>
          </a:p>
          <a:p>
            <a:pPr algn="l"/>
            <a:r>
              <a:rPr lang="en-US" sz="2300" b="1" dirty="0">
                <a:solidFill>
                  <a:srgbClr val="FFFF00"/>
                </a:solidFill>
                <a:latin typeface="Footlight MT Light" panose="0204060206030A020304" pitchFamily="18" charset="0"/>
                <a:ea typeface="Artifakt Element Thin" panose="020B0203050000020004" pitchFamily="34" charset="0"/>
              </a:rPr>
              <a:t>192011400</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445BF-1D7D-2AB3-6529-EA12C1AA1EE7}"/>
              </a:ext>
            </a:extLst>
          </p:cNvPr>
          <p:cNvPicPr>
            <a:picLocks noChangeAspect="1"/>
          </p:cNvPicPr>
          <p:nvPr/>
        </p:nvPicPr>
        <p:blipFill>
          <a:blip r:embed="rId2"/>
          <a:stretch>
            <a:fillRect/>
          </a:stretch>
        </p:blipFill>
        <p:spPr>
          <a:xfrm>
            <a:off x="1073083" y="1025763"/>
            <a:ext cx="2616334" cy="541682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EFD6231-255E-A371-050E-F3D01988BD3D}"/>
              </a:ext>
            </a:extLst>
          </p:cNvPr>
          <p:cNvPicPr>
            <a:picLocks noChangeAspect="1"/>
          </p:cNvPicPr>
          <p:nvPr/>
        </p:nvPicPr>
        <p:blipFill>
          <a:blip r:embed="rId3"/>
          <a:stretch>
            <a:fillRect/>
          </a:stretch>
        </p:blipFill>
        <p:spPr>
          <a:xfrm>
            <a:off x="4486705" y="1025763"/>
            <a:ext cx="2654436" cy="547398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25DA3F2-2F1D-B7C4-8782-B25C7146003C}"/>
              </a:ext>
            </a:extLst>
          </p:cNvPr>
          <p:cNvPicPr>
            <a:picLocks noChangeAspect="1"/>
          </p:cNvPicPr>
          <p:nvPr/>
        </p:nvPicPr>
        <p:blipFill>
          <a:blip r:embed="rId4"/>
          <a:stretch>
            <a:fillRect/>
          </a:stretch>
        </p:blipFill>
        <p:spPr>
          <a:xfrm>
            <a:off x="7995579" y="1025762"/>
            <a:ext cx="2635385" cy="547398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B867B203-BDBC-44E9-64C0-1E989AF855B7}"/>
              </a:ext>
            </a:extLst>
          </p:cNvPr>
          <p:cNvSpPr txBox="1"/>
          <p:nvPr/>
        </p:nvSpPr>
        <p:spPr>
          <a:xfrm>
            <a:off x="1043951" y="415409"/>
            <a:ext cx="6097190" cy="461665"/>
          </a:xfrm>
          <a:prstGeom prst="rect">
            <a:avLst/>
          </a:prstGeom>
          <a:noFill/>
        </p:spPr>
        <p:txBody>
          <a:bodyPr wrap="square">
            <a:spAutoFit/>
          </a:bodyPr>
          <a:lstStyle/>
          <a:p>
            <a:r>
              <a:rPr lang="en-US" sz="2400" b="1" dirty="0">
                <a:solidFill>
                  <a:srgbClr val="FFC000"/>
                </a:solidFill>
                <a:latin typeface="Footlight MT Light" panose="0204060206030A020304" pitchFamily="18" charset="0"/>
                <a:ea typeface="Artifakt Element Black" panose="020B0A03050000020004" pitchFamily="34" charset="0"/>
              </a:rPr>
              <a:t>S</a:t>
            </a:r>
            <a:r>
              <a:rPr lang="en-US" sz="2400" b="1" dirty="0">
                <a:solidFill>
                  <a:schemeClr val="tx1">
                    <a:lumMod val="95000"/>
                  </a:schemeClr>
                </a:solidFill>
                <a:latin typeface="Footlight MT Light" panose="0204060206030A020304" pitchFamily="18" charset="0"/>
                <a:ea typeface="Artifakt Element Black" panose="020B0A03050000020004" pitchFamily="34" charset="0"/>
              </a:rPr>
              <a:t>CREENSHOT </a:t>
            </a:r>
            <a:r>
              <a:rPr lang="en-US" sz="2400" b="1" dirty="0">
                <a:solidFill>
                  <a:srgbClr val="FFC000"/>
                </a:solidFill>
                <a:latin typeface="Footlight MT Light" panose="0204060206030A020304" pitchFamily="18" charset="0"/>
                <a:ea typeface="Artifakt Element Black" panose="020B0A03050000020004" pitchFamily="34" charset="0"/>
              </a:rPr>
              <a:t>O</a:t>
            </a:r>
            <a:r>
              <a:rPr lang="en-US" sz="2400" b="1" dirty="0">
                <a:solidFill>
                  <a:schemeClr val="tx1">
                    <a:lumMod val="95000"/>
                  </a:schemeClr>
                </a:solidFill>
                <a:latin typeface="Footlight MT Light" panose="0204060206030A020304" pitchFamily="18" charset="0"/>
                <a:ea typeface="Artifakt Element Black" panose="020B0A03050000020004" pitchFamily="34" charset="0"/>
              </a:rPr>
              <a:t>F </a:t>
            </a:r>
            <a:r>
              <a:rPr lang="en-US" sz="2400" b="1" dirty="0">
                <a:solidFill>
                  <a:srgbClr val="FFC000"/>
                </a:solidFill>
                <a:latin typeface="Footlight MT Light" panose="0204060206030A020304" pitchFamily="18" charset="0"/>
                <a:ea typeface="Artifakt Element Black" panose="020B0A03050000020004" pitchFamily="34" charset="0"/>
              </a:rPr>
              <a:t>O</a:t>
            </a:r>
            <a:r>
              <a:rPr lang="en-US" sz="2400" b="1" dirty="0">
                <a:solidFill>
                  <a:schemeClr val="tx1">
                    <a:lumMod val="95000"/>
                  </a:schemeClr>
                </a:solidFill>
                <a:latin typeface="Footlight MT Light" panose="0204060206030A020304" pitchFamily="18" charset="0"/>
                <a:ea typeface="Artifakt Element Black" panose="020B0A03050000020004" pitchFamily="34" charset="0"/>
              </a:rPr>
              <a:t>UTPUT</a:t>
            </a:r>
          </a:p>
        </p:txBody>
      </p:sp>
    </p:spTree>
    <p:extLst>
      <p:ext uri="{BB962C8B-B14F-4D97-AF65-F5344CB8AC3E}">
        <p14:creationId xmlns:p14="http://schemas.microsoft.com/office/powerpoint/2010/main" val="3736936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87DD-1A1B-8286-6101-7C80C9CE1C7D}"/>
              </a:ext>
            </a:extLst>
          </p:cNvPr>
          <p:cNvSpPr>
            <a:spLocks noGrp="1"/>
          </p:cNvSpPr>
          <p:nvPr>
            <p:ph type="title"/>
          </p:nvPr>
        </p:nvSpPr>
        <p:spPr>
          <a:xfrm>
            <a:off x="6096000" y="817080"/>
            <a:ext cx="5707899" cy="931929"/>
          </a:xfrm>
        </p:spPr>
        <p:txBody>
          <a:bodyPr/>
          <a:lstStyle/>
          <a:p>
            <a:r>
              <a:rPr lang="en-IN" sz="3600" dirty="0">
                <a:solidFill>
                  <a:srgbClr val="FFC000"/>
                </a:solidFill>
                <a:latin typeface="Footlight MT Light" panose="0204060206030A020304" pitchFamily="18" charset="0"/>
              </a:rPr>
              <a:t>I</a:t>
            </a:r>
            <a:r>
              <a:rPr lang="en-IN" sz="3600" dirty="0">
                <a:latin typeface="Footlight MT Light" panose="0204060206030A020304" pitchFamily="18" charset="0"/>
              </a:rPr>
              <a:t>NSTALLATION</a:t>
            </a:r>
            <a:endParaRPr lang="en-US" sz="3600" dirty="0"/>
          </a:p>
        </p:txBody>
      </p:sp>
      <p:sp>
        <p:nvSpPr>
          <p:cNvPr id="4" name="Text Placeholder 3">
            <a:extLst>
              <a:ext uri="{FF2B5EF4-FFF2-40B4-BE49-F238E27FC236}">
                <a16:creationId xmlns:a16="http://schemas.microsoft.com/office/drawing/2014/main" id="{DDEC488F-CCDA-82D0-2FF8-0B3F4F610D5C}"/>
              </a:ext>
            </a:extLst>
          </p:cNvPr>
          <p:cNvSpPr>
            <a:spLocks noGrp="1"/>
          </p:cNvSpPr>
          <p:nvPr>
            <p:ph type="body" sz="half" idx="2"/>
          </p:nvPr>
        </p:nvSpPr>
        <p:spPr>
          <a:xfrm>
            <a:off x="7365206" y="2148063"/>
            <a:ext cx="3378994" cy="3135695"/>
          </a:xfrm>
        </p:spPr>
        <p:txBody>
          <a:bodyPr>
            <a:normAutofit/>
          </a:bodyPr>
          <a:lstStyle/>
          <a:p>
            <a:r>
              <a:rPr lang="en-IN" sz="1800" b="1" dirty="0">
                <a:solidFill>
                  <a:srgbClr val="FFC51A"/>
                </a:solidFill>
                <a:latin typeface="Footlight MT Light" panose="0204060206030A020304" pitchFamily="18" charset="0"/>
              </a:rPr>
              <a:t>Download Android Studio.</a:t>
            </a:r>
          </a:p>
          <a:p>
            <a:r>
              <a:rPr lang="en-IN" sz="1800" b="1" dirty="0">
                <a:solidFill>
                  <a:srgbClr val="FFC51A"/>
                </a:solidFill>
                <a:latin typeface="Footlight MT Light" panose="0204060206030A020304" pitchFamily="18" charset="0"/>
              </a:rPr>
              <a:t>Install SDK in Android Studio.</a:t>
            </a:r>
          </a:p>
          <a:p>
            <a:r>
              <a:rPr lang="en-IN" sz="1800" b="1" dirty="0">
                <a:solidFill>
                  <a:srgbClr val="FFC51A"/>
                </a:solidFill>
                <a:latin typeface="Footlight MT Light" panose="0204060206030A020304" pitchFamily="18" charset="0"/>
              </a:rPr>
              <a:t>Download Emulator in Android Studio.</a:t>
            </a:r>
          </a:p>
          <a:p>
            <a:r>
              <a:rPr lang="en-IN" sz="1800" b="1" dirty="0">
                <a:solidFill>
                  <a:srgbClr val="FFC51A"/>
                </a:solidFill>
                <a:latin typeface="Footlight MT Light" panose="0204060206030A020304" pitchFamily="18" charset="0"/>
              </a:rPr>
              <a:t>Download Appium Server and Inspector.</a:t>
            </a:r>
          </a:p>
          <a:p>
            <a:r>
              <a:rPr lang="en-IN" sz="1800" b="1" dirty="0">
                <a:solidFill>
                  <a:srgbClr val="FFC51A"/>
                </a:solidFill>
                <a:latin typeface="Footlight MT Light" panose="0204060206030A020304" pitchFamily="18" charset="0"/>
              </a:rPr>
              <a:t>Download and install IntelliJ.</a:t>
            </a:r>
          </a:p>
          <a:p>
            <a:endParaRPr lang="en-US" sz="1800" dirty="0"/>
          </a:p>
        </p:txBody>
      </p:sp>
      <p:sp>
        <p:nvSpPr>
          <p:cNvPr id="6" name="TextBox 5">
            <a:extLst>
              <a:ext uri="{FF2B5EF4-FFF2-40B4-BE49-F238E27FC236}">
                <a16:creationId xmlns:a16="http://schemas.microsoft.com/office/drawing/2014/main" id="{F17DDE8B-6E6A-616A-E68A-9B57BFA96624}"/>
              </a:ext>
            </a:extLst>
          </p:cNvPr>
          <p:cNvSpPr txBox="1"/>
          <p:nvPr/>
        </p:nvSpPr>
        <p:spPr>
          <a:xfrm>
            <a:off x="1567458" y="758309"/>
            <a:ext cx="6097190" cy="707886"/>
          </a:xfrm>
          <a:prstGeom prst="rect">
            <a:avLst/>
          </a:prstGeom>
          <a:noFill/>
        </p:spPr>
        <p:txBody>
          <a:bodyPr wrap="square">
            <a:spAutoFit/>
          </a:bodyPr>
          <a:lstStyle/>
          <a:p>
            <a:r>
              <a:rPr lang="en-US" sz="4000" b="1" dirty="0">
                <a:solidFill>
                  <a:srgbClr val="FFC000"/>
                </a:solidFill>
                <a:latin typeface="Footlight MT Light" panose="0204060206030A020304" pitchFamily="18" charset="0"/>
                <a:ea typeface="Artifakt Element Black" panose="020B0A03050000020004" pitchFamily="34" charset="0"/>
              </a:rPr>
              <a:t>E</a:t>
            </a:r>
            <a:r>
              <a:rPr lang="en-US" sz="4000" b="1" dirty="0">
                <a:solidFill>
                  <a:schemeClr val="tx1">
                    <a:lumMod val="95000"/>
                  </a:schemeClr>
                </a:solidFill>
                <a:latin typeface="Footlight MT Light" panose="0204060206030A020304" pitchFamily="18" charset="0"/>
                <a:ea typeface="Artifakt Element Black" panose="020B0A03050000020004" pitchFamily="34" charset="0"/>
              </a:rPr>
              <a:t>XISTING WORK</a:t>
            </a:r>
          </a:p>
        </p:txBody>
      </p:sp>
      <p:sp>
        <p:nvSpPr>
          <p:cNvPr id="8" name="TextBox 7">
            <a:extLst>
              <a:ext uri="{FF2B5EF4-FFF2-40B4-BE49-F238E27FC236}">
                <a16:creationId xmlns:a16="http://schemas.microsoft.com/office/drawing/2014/main" id="{299EC199-BD90-AEB4-BB38-F0EDD8D6603A}"/>
              </a:ext>
            </a:extLst>
          </p:cNvPr>
          <p:cNvSpPr txBox="1"/>
          <p:nvPr/>
        </p:nvSpPr>
        <p:spPr>
          <a:xfrm>
            <a:off x="1662707" y="1909468"/>
            <a:ext cx="6097190" cy="584775"/>
          </a:xfrm>
          <a:prstGeom prst="rect">
            <a:avLst/>
          </a:prstGeom>
          <a:noFill/>
        </p:spPr>
        <p:txBody>
          <a:bodyPr wrap="square">
            <a:spAutoFit/>
          </a:bodyPr>
          <a:lstStyle/>
          <a:p>
            <a:r>
              <a:rPr lang="en-US" sz="3200" b="1" dirty="0">
                <a:solidFill>
                  <a:schemeClr val="accent1">
                    <a:lumMod val="60000"/>
                    <a:lumOff val="40000"/>
                  </a:schemeClr>
                </a:solidFill>
                <a:latin typeface="Footlight MT Light" panose="0204060206030A020304" pitchFamily="18" charset="0"/>
                <a:cs typeface="Times New Roman" panose="02020603050405020304" pitchFamily="18" charset="0"/>
              </a:rPr>
              <a:t>Calculator </a:t>
            </a:r>
            <a:endParaRPr lang="en-US" sz="3200" b="1" dirty="0">
              <a:latin typeface="Footlight MT Light" panose="0204060206030A020304" pitchFamily="18" charset="0"/>
            </a:endParaRPr>
          </a:p>
        </p:txBody>
      </p:sp>
      <p:sp>
        <p:nvSpPr>
          <p:cNvPr id="10" name="TextBox 9">
            <a:extLst>
              <a:ext uri="{FF2B5EF4-FFF2-40B4-BE49-F238E27FC236}">
                <a16:creationId xmlns:a16="http://schemas.microsoft.com/office/drawing/2014/main" id="{4F0B5F62-306C-C873-DADB-15175B989F88}"/>
              </a:ext>
            </a:extLst>
          </p:cNvPr>
          <p:cNvSpPr txBox="1"/>
          <p:nvPr/>
        </p:nvSpPr>
        <p:spPr>
          <a:xfrm>
            <a:off x="1567458" y="2700249"/>
            <a:ext cx="4669036" cy="1938992"/>
          </a:xfrm>
          <a:prstGeom prst="rect">
            <a:avLst/>
          </a:prstGeom>
          <a:noFill/>
        </p:spPr>
        <p:txBody>
          <a:bodyPr wrap="square">
            <a:spAutoFit/>
          </a:bodyPr>
          <a:lstStyle/>
          <a:p>
            <a:pPr marL="0" indent="0" algn="just">
              <a:buNone/>
            </a:pPr>
            <a:r>
              <a:rPr lang="en-US" sz="2000" dirty="0">
                <a:latin typeface="Footlight MT Light" panose="0204060206030A020304" pitchFamily="18" charset="0"/>
                <a:ea typeface="Artifakt Element Black" panose="020B0A03050000020004" pitchFamily="34" charset="0"/>
                <a:cs typeface="Times New Roman" panose="02020603050405020304" pitchFamily="18" charset="0"/>
              </a:rPr>
              <a:t>A calculator is a device that </a:t>
            </a:r>
            <a:r>
              <a:rPr lang="en-US" sz="2000" b="1" dirty="0">
                <a:latin typeface="Footlight MT Light" panose="0204060206030A020304" pitchFamily="18" charset="0"/>
                <a:ea typeface="Artifakt Element Black" panose="020B0A03050000020004" pitchFamily="34" charset="0"/>
                <a:cs typeface="Times New Roman" panose="02020603050405020304" pitchFamily="18" charset="0"/>
              </a:rPr>
              <a:t>performs arithmetic operations on numbers</a:t>
            </a:r>
            <a:r>
              <a:rPr lang="en-US" sz="2000" dirty="0">
                <a:latin typeface="Footlight MT Light" panose="0204060206030A020304" pitchFamily="18" charset="0"/>
                <a:ea typeface="Artifakt Element Black" panose="020B0A03050000020004" pitchFamily="34" charset="0"/>
                <a:cs typeface="Times New Roman" panose="02020603050405020304" pitchFamily="18" charset="0"/>
              </a:rPr>
              <a:t>. </a:t>
            </a:r>
          </a:p>
          <a:p>
            <a:pPr marL="0" indent="0" algn="just">
              <a:buNone/>
            </a:pPr>
            <a:endParaRPr lang="en-US" sz="2000" dirty="0">
              <a:latin typeface="Footlight MT Light" panose="0204060206030A020304" pitchFamily="18" charset="0"/>
              <a:ea typeface="Artifakt Element Black" panose="020B0A03050000020004" pitchFamily="34" charset="0"/>
              <a:cs typeface="Times New Roman" panose="02020603050405020304" pitchFamily="18" charset="0"/>
            </a:endParaRPr>
          </a:p>
          <a:p>
            <a:pPr marL="0" indent="0" algn="just">
              <a:buNone/>
            </a:pPr>
            <a:r>
              <a:rPr lang="en-US" sz="2000" dirty="0">
                <a:latin typeface="Footlight MT Light" panose="0204060206030A020304" pitchFamily="18" charset="0"/>
                <a:ea typeface="Artifakt Element Black" panose="020B0A03050000020004" pitchFamily="34" charset="0"/>
                <a:cs typeface="Times New Roman" panose="02020603050405020304" pitchFamily="18" charset="0"/>
              </a:rPr>
              <a:t>Basic calculators can do only addition, subtraction, multiplication and division mathematical calculations.</a:t>
            </a:r>
          </a:p>
        </p:txBody>
      </p:sp>
    </p:spTree>
    <p:extLst>
      <p:ext uri="{BB962C8B-B14F-4D97-AF65-F5344CB8AC3E}">
        <p14:creationId xmlns:p14="http://schemas.microsoft.com/office/powerpoint/2010/main" val="585592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C80601-94BE-CD49-80D2-9518DC80D62F}"/>
              </a:ext>
            </a:extLst>
          </p:cNvPr>
          <p:cNvSpPr txBox="1"/>
          <p:nvPr/>
        </p:nvSpPr>
        <p:spPr>
          <a:xfrm>
            <a:off x="2755701" y="322541"/>
            <a:ext cx="6097190" cy="830997"/>
          </a:xfrm>
          <a:prstGeom prst="rect">
            <a:avLst/>
          </a:prstGeom>
          <a:noFill/>
        </p:spPr>
        <p:txBody>
          <a:bodyPr wrap="square">
            <a:spAutoFit/>
          </a:bodyPr>
          <a:lstStyle/>
          <a:p>
            <a:pPr algn="ctr"/>
            <a:r>
              <a:rPr lang="en-IN" sz="4800" b="1" dirty="0">
                <a:solidFill>
                  <a:srgbClr val="FFC000"/>
                </a:solidFill>
                <a:latin typeface="Footlight MT Light" panose="0204060206030A020304" pitchFamily="18" charset="0"/>
              </a:rPr>
              <a:t>A</a:t>
            </a:r>
            <a:r>
              <a:rPr lang="en-IN" sz="4800" b="1" dirty="0">
                <a:latin typeface="Footlight MT Light" panose="0204060206030A020304" pitchFamily="18" charset="0"/>
              </a:rPr>
              <a:t>ppium </a:t>
            </a:r>
            <a:r>
              <a:rPr lang="en-IN" sz="4800" b="1" dirty="0">
                <a:solidFill>
                  <a:srgbClr val="FFC000"/>
                </a:solidFill>
                <a:latin typeface="Footlight MT Light" panose="0204060206030A020304" pitchFamily="18" charset="0"/>
              </a:rPr>
              <a:t>I</a:t>
            </a:r>
            <a:r>
              <a:rPr lang="en-IN" sz="4800" b="1" dirty="0">
                <a:latin typeface="Footlight MT Light" panose="0204060206030A020304" pitchFamily="18" charset="0"/>
              </a:rPr>
              <a:t>nspector</a:t>
            </a:r>
          </a:p>
        </p:txBody>
      </p:sp>
      <p:pic>
        <p:nvPicPr>
          <p:cNvPr id="5" name="Picture 4">
            <a:extLst>
              <a:ext uri="{FF2B5EF4-FFF2-40B4-BE49-F238E27FC236}">
                <a16:creationId xmlns:a16="http://schemas.microsoft.com/office/drawing/2014/main" id="{C4C0E11C-207D-5A2C-BD7C-084C53089451}"/>
              </a:ext>
            </a:extLst>
          </p:cNvPr>
          <p:cNvPicPr>
            <a:picLocks noChangeAspect="1"/>
          </p:cNvPicPr>
          <p:nvPr/>
        </p:nvPicPr>
        <p:blipFill>
          <a:blip r:embed="rId2"/>
          <a:stretch>
            <a:fillRect/>
          </a:stretch>
        </p:blipFill>
        <p:spPr>
          <a:xfrm>
            <a:off x="615387" y="1335882"/>
            <a:ext cx="10961225" cy="529351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42323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6BDE9A-76C1-5297-ACFB-ECDF1EEA3CAC}"/>
              </a:ext>
            </a:extLst>
          </p:cNvPr>
          <p:cNvSpPr txBox="1"/>
          <p:nvPr/>
        </p:nvSpPr>
        <p:spPr>
          <a:xfrm>
            <a:off x="3047405" y="293966"/>
            <a:ext cx="6097190" cy="584775"/>
          </a:xfrm>
          <a:prstGeom prst="rect">
            <a:avLst/>
          </a:prstGeom>
          <a:noFill/>
        </p:spPr>
        <p:txBody>
          <a:bodyPr wrap="square">
            <a:spAutoFit/>
          </a:bodyPr>
          <a:lstStyle/>
          <a:p>
            <a:pPr algn="ctr"/>
            <a:r>
              <a:rPr lang="en-IN" sz="3200" b="1" dirty="0">
                <a:solidFill>
                  <a:srgbClr val="FFC000"/>
                </a:solidFill>
                <a:latin typeface="Footlight MT Light" panose="0204060206030A020304" pitchFamily="18" charset="0"/>
              </a:rPr>
              <a:t>I</a:t>
            </a:r>
            <a:r>
              <a:rPr lang="en-IN" sz="3200" b="1" dirty="0">
                <a:latin typeface="Footlight MT Light" panose="0204060206030A020304" pitchFamily="18" charset="0"/>
              </a:rPr>
              <a:t>MPLEMENTATION</a:t>
            </a:r>
            <a:r>
              <a:rPr lang="en-IN" sz="3200" b="1" dirty="0">
                <a:solidFill>
                  <a:srgbClr val="FFC000"/>
                </a:solidFill>
                <a:latin typeface="Footlight MT Light" panose="0204060206030A020304" pitchFamily="18" charset="0"/>
              </a:rPr>
              <a:t> O</a:t>
            </a:r>
            <a:r>
              <a:rPr lang="en-IN" sz="3200" b="1" dirty="0">
                <a:latin typeface="Footlight MT Light" panose="0204060206030A020304" pitchFamily="18" charset="0"/>
              </a:rPr>
              <a:t>F</a:t>
            </a:r>
            <a:r>
              <a:rPr lang="en-IN" sz="3200" b="1" dirty="0">
                <a:solidFill>
                  <a:srgbClr val="FFC000"/>
                </a:solidFill>
                <a:latin typeface="Footlight MT Light" panose="0204060206030A020304" pitchFamily="18" charset="0"/>
              </a:rPr>
              <a:t> T</a:t>
            </a:r>
            <a:r>
              <a:rPr lang="en-IN" sz="3200" b="1" dirty="0">
                <a:latin typeface="Footlight MT Light" panose="0204060206030A020304" pitchFamily="18" charset="0"/>
              </a:rPr>
              <a:t>ESTING</a:t>
            </a:r>
            <a:endParaRPr lang="en-US" sz="3200" b="1" dirty="0">
              <a:latin typeface="Footlight MT Light" panose="0204060206030A020304" pitchFamily="18" charset="0"/>
            </a:endParaRPr>
          </a:p>
        </p:txBody>
      </p:sp>
      <p:pic>
        <p:nvPicPr>
          <p:cNvPr id="5" name="Picture 4">
            <a:extLst>
              <a:ext uri="{FF2B5EF4-FFF2-40B4-BE49-F238E27FC236}">
                <a16:creationId xmlns:a16="http://schemas.microsoft.com/office/drawing/2014/main" id="{2C524F28-E620-49F3-6AEA-B20777857AFB}"/>
              </a:ext>
            </a:extLst>
          </p:cNvPr>
          <p:cNvPicPr>
            <a:picLocks noChangeAspect="1"/>
          </p:cNvPicPr>
          <p:nvPr/>
        </p:nvPicPr>
        <p:blipFill>
          <a:blip r:embed="rId2"/>
          <a:stretch>
            <a:fillRect/>
          </a:stretch>
        </p:blipFill>
        <p:spPr>
          <a:xfrm>
            <a:off x="368147" y="1254450"/>
            <a:ext cx="5661088" cy="4349100"/>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FD6F185E-DEF1-41A3-E408-7A4A629E8D94}"/>
              </a:ext>
            </a:extLst>
          </p:cNvPr>
          <p:cNvPicPr>
            <a:picLocks noChangeAspect="1"/>
          </p:cNvPicPr>
          <p:nvPr/>
        </p:nvPicPr>
        <p:blipFill>
          <a:blip r:embed="rId3"/>
          <a:stretch>
            <a:fillRect/>
          </a:stretch>
        </p:blipFill>
        <p:spPr>
          <a:xfrm>
            <a:off x="5266376" y="2386012"/>
            <a:ext cx="5302074" cy="387205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1698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BA65B8-F063-55DC-9A32-D9A461A3A5A0}"/>
              </a:ext>
            </a:extLst>
          </p:cNvPr>
          <p:cNvSpPr>
            <a:spLocks noGrp="1"/>
          </p:cNvSpPr>
          <p:nvPr>
            <p:ph type="body" sz="half" idx="2"/>
          </p:nvPr>
        </p:nvSpPr>
        <p:spPr>
          <a:xfrm>
            <a:off x="919118" y="3882872"/>
            <a:ext cx="10353763" cy="1489496"/>
          </a:xfrm>
        </p:spPr>
        <p:txBody>
          <a:bodyPr>
            <a:noAutofit/>
          </a:bodyPr>
          <a:lstStyle/>
          <a:p>
            <a:r>
              <a:rPr lang="en-US" sz="2000" b="0" i="0" dirty="0">
                <a:solidFill>
                  <a:srgbClr val="FFC000"/>
                </a:solidFill>
                <a:effectLst/>
                <a:latin typeface="Footlight MT Light" panose="0204060206030A020304" pitchFamily="18" charset="0"/>
              </a:rPr>
              <a:t>A scientific calculator is a type of electronic calculator, usually but not always handheld, designed to calculate problems in science, engineering, and mathematics. </a:t>
            </a:r>
          </a:p>
          <a:p>
            <a:r>
              <a:rPr lang="en-US" sz="2000" b="1" i="0" dirty="0">
                <a:solidFill>
                  <a:srgbClr val="FFC000"/>
                </a:solidFill>
                <a:effectLst/>
                <a:latin typeface="Footlight MT Light" panose="0204060206030A020304" pitchFamily="18" charset="0"/>
              </a:rPr>
              <a:t>They have completely replaced slide rules in traditional applications, and are widely used in both education and professional settings</a:t>
            </a:r>
            <a:endParaRPr lang="en-US" sz="2000" dirty="0">
              <a:solidFill>
                <a:srgbClr val="FFC000"/>
              </a:solidFill>
              <a:latin typeface="Footlight MT Light" panose="0204060206030A020304" pitchFamily="18" charset="0"/>
            </a:endParaRPr>
          </a:p>
        </p:txBody>
      </p:sp>
      <p:sp>
        <p:nvSpPr>
          <p:cNvPr id="6" name="Title 5">
            <a:extLst>
              <a:ext uri="{FF2B5EF4-FFF2-40B4-BE49-F238E27FC236}">
                <a16:creationId xmlns:a16="http://schemas.microsoft.com/office/drawing/2014/main" id="{6A3D77CE-F7EA-77B8-1966-D9C2E4D61D9E}"/>
              </a:ext>
            </a:extLst>
          </p:cNvPr>
          <p:cNvSpPr>
            <a:spLocks noGrp="1"/>
          </p:cNvSpPr>
          <p:nvPr>
            <p:ph type="title"/>
          </p:nvPr>
        </p:nvSpPr>
        <p:spPr/>
        <p:txBody>
          <a:bodyPr>
            <a:normAutofit/>
          </a:bodyPr>
          <a:lstStyle/>
          <a:p>
            <a:r>
              <a:rPr lang="en-US" sz="4800" b="1" dirty="0">
                <a:solidFill>
                  <a:schemeClr val="accent3">
                    <a:lumMod val="60000"/>
                    <a:lumOff val="40000"/>
                  </a:schemeClr>
                </a:solidFill>
                <a:latin typeface="Footlight MT Light" panose="0204060206030A020304" pitchFamily="18" charset="0"/>
                <a:ea typeface="+mn-ea"/>
                <a:cs typeface="Times New Roman" panose="02020603050405020304" pitchFamily="18" charset="0"/>
              </a:rPr>
              <a:t>CONCLUSION</a:t>
            </a:r>
            <a:endParaRPr lang="en-US" sz="4800" dirty="0">
              <a:solidFill>
                <a:schemeClr val="accent3">
                  <a:lumMod val="60000"/>
                  <a:lumOff val="40000"/>
                </a:schemeClr>
              </a:solidFill>
              <a:latin typeface="Footlight MT Light" panose="0204060206030A020304" pitchFamily="18" charset="0"/>
            </a:endParaRPr>
          </a:p>
        </p:txBody>
      </p:sp>
    </p:spTree>
    <p:extLst>
      <p:ext uri="{BB962C8B-B14F-4D97-AF65-F5344CB8AC3E}">
        <p14:creationId xmlns:p14="http://schemas.microsoft.com/office/powerpoint/2010/main" val="429822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F61090-EB78-C898-B72D-BCCE14EC8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982" y="796975"/>
            <a:ext cx="9822656" cy="5525244"/>
          </a:xfrm>
          <a:prstGeom prst="rect">
            <a:avLst/>
          </a:prstGeom>
          <a:ln>
            <a:noFill/>
          </a:ln>
          <a:effectLst>
            <a:softEdge rad="112500"/>
          </a:effectLst>
        </p:spPr>
      </p:pic>
    </p:spTree>
    <p:extLst>
      <p:ext uri="{BB962C8B-B14F-4D97-AF65-F5344CB8AC3E}">
        <p14:creationId xmlns:p14="http://schemas.microsoft.com/office/powerpoint/2010/main" val="1931426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14D7-333A-6E06-3787-18838252496A}"/>
              </a:ext>
            </a:extLst>
          </p:cNvPr>
          <p:cNvSpPr>
            <a:spLocks noGrp="1"/>
          </p:cNvSpPr>
          <p:nvPr>
            <p:ph type="title"/>
          </p:nvPr>
        </p:nvSpPr>
        <p:spPr>
          <a:xfrm>
            <a:off x="120839" y="218786"/>
            <a:ext cx="5707899" cy="948056"/>
          </a:xfrm>
        </p:spPr>
        <p:txBody>
          <a:bodyPr/>
          <a:lstStyle/>
          <a:p>
            <a:r>
              <a:rPr lang="en-US" sz="6000" b="1" dirty="0">
                <a:solidFill>
                  <a:srgbClr val="FFC000"/>
                </a:solidFill>
                <a:effectLst>
                  <a:outerShdw blurRad="38100" dist="38100" dir="2700000" algn="tl">
                    <a:srgbClr val="000000">
                      <a:alpha val="43137"/>
                    </a:srgbClr>
                  </a:outerShdw>
                </a:effectLst>
                <a:latin typeface="Footlight MT Light" panose="0204060206030A020304" pitchFamily="18" charset="0"/>
                <a:ea typeface="Artifakt Element Black" panose="020B0A03050000020004" pitchFamily="34" charset="0"/>
              </a:rPr>
              <a:t>A</a:t>
            </a:r>
            <a:r>
              <a:rPr lang="en-US" sz="6000" b="1" dirty="0">
                <a:solidFill>
                  <a:schemeClr val="tx1"/>
                </a:solidFill>
                <a:effectLst>
                  <a:outerShdw blurRad="38100" dist="38100" dir="2700000" algn="tl">
                    <a:srgbClr val="000000">
                      <a:alpha val="43137"/>
                    </a:srgbClr>
                  </a:outerShdw>
                </a:effectLst>
                <a:latin typeface="Footlight MT Light" panose="0204060206030A020304" pitchFamily="18" charset="0"/>
                <a:ea typeface="Artifakt Element Black" panose="020B0A03050000020004" pitchFamily="34" charset="0"/>
              </a:rPr>
              <a:t>IM</a:t>
            </a:r>
          </a:p>
        </p:txBody>
      </p:sp>
      <p:sp>
        <p:nvSpPr>
          <p:cNvPr id="4" name="Text Placeholder 3">
            <a:extLst>
              <a:ext uri="{FF2B5EF4-FFF2-40B4-BE49-F238E27FC236}">
                <a16:creationId xmlns:a16="http://schemas.microsoft.com/office/drawing/2014/main" id="{045FB80D-41CF-8753-3194-08694C19434D}"/>
              </a:ext>
            </a:extLst>
          </p:cNvPr>
          <p:cNvSpPr>
            <a:spLocks noGrp="1"/>
          </p:cNvSpPr>
          <p:nvPr>
            <p:ph type="body" sz="half" idx="2"/>
          </p:nvPr>
        </p:nvSpPr>
        <p:spPr>
          <a:xfrm>
            <a:off x="1240644" y="1702037"/>
            <a:ext cx="4588094" cy="3135695"/>
          </a:xfrm>
        </p:spPr>
        <p:txBody>
          <a:bodyPr>
            <a:noAutofit/>
          </a:bodyPr>
          <a:lstStyle/>
          <a:p>
            <a:r>
              <a:rPr lang="en-US" sz="1800" dirty="0">
                <a:latin typeface="Footlight MT Light" panose="0204060206030A020304" pitchFamily="18" charset="0"/>
                <a:ea typeface="Artifakt Element Black" panose="020B0A03050000020004" pitchFamily="34" charset="0"/>
                <a:cs typeface="Calibri"/>
              </a:rPr>
              <a:t>This is to create</a:t>
            </a:r>
            <a:r>
              <a:rPr lang="en-US" sz="1800" b="1" dirty="0">
                <a:latin typeface="Footlight MT Light" panose="0204060206030A020304" pitchFamily="18" charset="0"/>
                <a:ea typeface="Artifakt Element Black" panose="020B0A03050000020004" pitchFamily="34" charset="0"/>
                <a:cs typeface="Calibri"/>
              </a:rPr>
              <a:t> </a:t>
            </a:r>
            <a:r>
              <a:rPr lang="en-US" sz="1800" dirty="0">
                <a:latin typeface="Footlight MT Light" panose="0204060206030A020304" pitchFamily="18" charset="0"/>
                <a:ea typeface="Artifakt Element Black" panose="020B0A03050000020004" pitchFamily="34" charset="0"/>
                <a:cs typeface="Calibri"/>
              </a:rPr>
              <a:t>calculator which is used for</a:t>
            </a:r>
            <a:r>
              <a:rPr lang="en-US" sz="1800" dirty="0">
                <a:solidFill>
                  <a:schemeClr val="bg1">
                    <a:lumMod val="95000"/>
                    <a:lumOff val="5000"/>
                  </a:schemeClr>
                </a:solidFill>
                <a:latin typeface="Footlight MT Light" panose="0204060206030A020304" pitchFamily="18" charset="0"/>
                <a:ea typeface="Artifakt Element Black" panose="020B0A03050000020004" pitchFamily="34" charset="0"/>
                <a:cs typeface="Calibri"/>
              </a:rPr>
              <a:t>:</a:t>
            </a:r>
          </a:p>
          <a:p>
            <a:pPr marL="285750" indent="-285750">
              <a:buFont typeface="Arial" panose="020B0604020202020204" pitchFamily="34" charset="0"/>
              <a:buChar char="•"/>
            </a:pPr>
            <a:r>
              <a:rPr lang="en-US" sz="1800" b="1" dirty="0">
                <a:latin typeface="Footlight MT Light" panose="0204060206030A020304" pitchFamily="18" charset="0"/>
                <a:ea typeface="Artifakt Element Black" panose="020B0A03050000020004" pitchFamily="34" charset="0"/>
                <a:cs typeface="Calibri"/>
              </a:rPr>
              <a:t>Addition </a:t>
            </a:r>
            <a:endParaRPr lang="en-US" sz="1800" b="1" dirty="0">
              <a:solidFill>
                <a:schemeClr val="bg1">
                  <a:lumMod val="95000"/>
                  <a:lumOff val="5000"/>
                </a:schemeClr>
              </a:solidFill>
              <a:latin typeface="Footlight MT Light" panose="0204060206030A020304" pitchFamily="18" charset="0"/>
              <a:ea typeface="Artifakt Element Black" panose="020B0A03050000020004" pitchFamily="34" charset="0"/>
              <a:cs typeface="Calibri"/>
            </a:endParaRPr>
          </a:p>
          <a:p>
            <a:pPr marL="285750" indent="-285750">
              <a:buFont typeface="Arial" panose="020B0604020202020204" pitchFamily="34" charset="0"/>
              <a:buChar char="•"/>
            </a:pPr>
            <a:r>
              <a:rPr lang="en-US" sz="1800" b="1" dirty="0">
                <a:latin typeface="Footlight MT Light" panose="0204060206030A020304" pitchFamily="18" charset="0"/>
                <a:ea typeface="Artifakt Element Black" panose="020B0A03050000020004" pitchFamily="34" charset="0"/>
                <a:cs typeface="Calibri"/>
              </a:rPr>
              <a:t>Subtraction </a:t>
            </a:r>
            <a:endParaRPr lang="en-US" sz="1800" b="1" dirty="0">
              <a:solidFill>
                <a:schemeClr val="bg1">
                  <a:lumMod val="95000"/>
                  <a:lumOff val="5000"/>
                </a:schemeClr>
              </a:solidFill>
              <a:latin typeface="Footlight MT Light" panose="0204060206030A020304" pitchFamily="18" charset="0"/>
              <a:ea typeface="Artifakt Element Black" panose="020B0A03050000020004" pitchFamily="34" charset="0"/>
              <a:cs typeface="Calibri"/>
            </a:endParaRPr>
          </a:p>
          <a:p>
            <a:pPr marL="285750" indent="-285750">
              <a:buFont typeface="Arial" panose="020B0604020202020204" pitchFamily="34" charset="0"/>
              <a:buChar char="•"/>
            </a:pPr>
            <a:r>
              <a:rPr lang="en-US" sz="1800" b="1" dirty="0">
                <a:latin typeface="Footlight MT Light" panose="0204060206030A020304" pitchFamily="18" charset="0"/>
                <a:ea typeface="Artifakt Element Black" panose="020B0A03050000020004" pitchFamily="34" charset="0"/>
                <a:cs typeface="Calibri"/>
              </a:rPr>
              <a:t>Multiplication</a:t>
            </a:r>
            <a:endParaRPr lang="en-US" sz="1800" b="1" dirty="0">
              <a:solidFill>
                <a:schemeClr val="bg1">
                  <a:lumMod val="95000"/>
                  <a:lumOff val="5000"/>
                </a:schemeClr>
              </a:solidFill>
              <a:latin typeface="Footlight MT Light" panose="0204060206030A020304" pitchFamily="18" charset="0"/>
              <a:ea typeface="Artifakt Element Black" panose="020B0A03050000020004" pitchFamily="34" charset="0"/>
              <a:cs typeface="Calibri"/>
            </a:endParaRPr>
          </a:p>
          <a:p>
            <a:pPr marL="285750" indent="-285750">
              <a:buFont typeface="Arial" panose="020B0604020202020204" pitchFamily="34" charset="0"/>
              <a:buChar char="•"/>
            </a:pPr>
            <a:r>
              <a:rPr lang="en-US" sz="1800" b="1" dirty="0">
                <a:latin typeface="Footlight MT Light" panose="0204060206030A020304" pitchFamily="18" charset="0"/>
                <a:ea typeface="Artifakt Element Black" panose="020B0A03050000020004" pitchFamily="34" charset="0"/>
                <a:cs typeface="Calibri"/>
              </a:rPr>
              <a:t>Division of numbers</a:t>
            </a:r>
          </a:p>
          <a:p>
            <a:r>
              <a:rPr lang="en-US" sz="1800" b="0" i="0" dirty="0">
                <a:solidFill>
                  <a:srgbClr val="BDC1C6"/>
                </a:solidFill>
                <a:effectLst/>
                <a:latin typeface="Footlight MT Light" panose="0204060206030A020304" pitchFamily="18" charset="0"/>
                <a:ea typeface="Artifakt Element Black" panose="020B0A03050000020004" pitchFamily="34" charset="0"/>
              </a:rPr>
              <a:t>Calculators </a:t>
            </a:r>
            <a:r>
              <a:rPr lang="en-US" sz="1800" b="1" i="0" dirty="0">
                <a:solidFill>
                  <a:srgbClr val="BDC1C6"/>
                </a:solidFill>
                <a:effectLst/>
                <a:latin typeface="Footlight MT Light" panose="0204060206030A020304" pitchFamily="18" charset="0"/>
                <a:ea typeface="Artifakt Element Black" panose="020B0A03050000020004" pitchFamily="34" charset="0"/>
              </a:rPr>
              <a:t>perform the basic arithmetic functions—addition, subtraction, multiplication, and division</a:t>
            </a:r>
            <a:r>
              <a:rPr lang="en-US" sz="1800" b="0" i="0" dirty="0">
                <a:solidFill>
                  <a:srgbClr val="BDC1C6"/>
                </a:solidFill>
                <a:effectLst/>
                <a:latin typeface="Footlight MT Light" panose="0204060206030A020304" pitchFamily="18" charset="0"/>
                <a:ea typeface="Artifakt Element Black" panose="020B0A03050000020004" pitchFamily="34" charset="0"/>
              </a:rPr>
              <a:t>—and many can also do more complicated calculations, such as normal and inverse trigonometric functions </a:t>
            </a:r>
            <a:endParaRPr lang="en-US" sz="1800" dirty="0">
              <a:solidFill>
                <a:schemeClr val="bg1">
                  <a:lumMod val="95000"/>
                  <a:lumOff val="5000"/>
                </a:schemeClr>
              </a:solidFill>
              <a:latin typeface="Footlight MT Light" panose="0204060206030A020304" pitchFamily="18" charset="0"/>
              <a:ea typeface="Artifakt Element Black" panose="020B0A03050000020004" pitchFamily="34" charset="0"/>
              <a:cs typeface="Calibri"/>
            </a:endParaRPr>
          </a:p>
          <a:p>
            <a:pPr algn="just"/>
            <a:r>
              <a:rPr lang="en-US" sz="1800" dirty="0">
                <a:solidFill>
                  <a:schemeClr val="bg1">
                    <a:lumMod val="95000"/>
                    <a:lumOff val="5000"/>
                  </a:schemeClr>
                </a:solidFill>
                <a:latin typeface="Footlight MT Light" panose="0204060206030A020304" pitchFamily="18" charset="0"/>
                <a:ea typeface="Artifakt Element Black" panose="020B0A03050000020004" pitchFamily="34" charset="0"/>
                <a:cs typeface="Calibri"/>
              </a:rPr>
              <a:t>*</a:t>
            </a:r>
            <a:endParaRPr lang="en-US" sz="1800" dirty="0">
              <a:latin typeface="Footlight MT Light" panose="0204060206030A020304" pitchFamily="18" charset="0"/>
              <a:ea typeface="Artifakt Element Black" panose="020B0A03050000020004" pitchFamily="34" charset="0"/>
            </a:endParaRPr>
          </a:p>
        </p:txBody>
      </p:sp>
      <p:sp>
        <p:nvSpPr>
          <p:cNvPr id="9" name="TextBox 8">
            <a:extLst>
              <a:ext uri="{FF2B5EF4-FFF2-40B4-BE49-F238E27FC236}">
                <a16:creationId xmlns:a16="http://schemas.microsoft.com/office/drawing/2014/main" id="{30A59529-E487-C1BC-4774-AC8364B1115F}"/>
              </a:ext>
            </a:extLst>
          </p:cNvPr>
          <p:cNvSpPr txBox="1"/>
          <p:nvPr/>
        </p:nvSpPr>
        <p:spPr>
          <a:xfrm>
            <a:off x="7463433" y="1166842"/>
            <a:ext cx="3345061" cy="2554545"/>
          </a:xfrm>
          <a:prstGeom prst="rect">
            <a:avLst/>
          </a:prstGeom>
          <a:noFill/>
        </p:spPr>
        <p:txBody>
          <a:bodyPr wrap="square">
            <a:spAutoFit/>
          </a:bodyPr>
          <a:lstStyle/>
          <a:p>
            <a:r>
              <a:rPr lang="en-US" sz="2000" b="0" i="0" dirty="0">
                <a:solidFill>
                  <a:srgbClr val="BDC1C6"/>
                </a:solidFill>
                <a:effectLst/>
                <a:latin typeface="Footlight MT Light" panose="0204060206030A020304" pitchFamily="18" charset="0"/>
                <a:ea typeface="Artifakt Element Black" panose="020B0A03050000020004" pitchFamily="34" charset="0"/>
              </a:rPr>
              <a:t>Calculators </a:t>
            </a:r>
            <a:r>
              <a:rPr lang="en-US" sz="2000" b="1" i="0" dirty="0">
                <a:solidFill>
                  <a:srgbClr val="BDC1C6"/>
                </a:solidFill>
                <a:effectLst/>
                <a:latin typeface="Footlight MT Light" panose="0204060206030A020304" pitchFamily="18" charset="0"/>
                <a:ea typeface="Artifakt Element Black" panose="020B0A03050000020004" pitchFamily="34" charset="0"/>
              </a:rPr>
              <a:t>perform the basic arithmetic functions—addition, subtraction, multiplication, and division</a:t>
            </a:r>
            <a:r>
              <a:rPr lang="en-US" sz="2000" b="0" i="0" dirty="0">
                <a:solidFill>
                  <a:srgbClr val="BDC1C6"/>
                </a:solidFill>
                <a:effectLst/>
                <a:latin typeface="Footlight MT Light" panose="0204060206030A020304" pitchFamily="18" charset="0"/>
                <a:ea typeface="Artifakt Element Black" panose="020B0A03050000020004" pitchFamily="34" charset="0"/>
              </a:rPr>
              <a:t>—and many can also do more complicated calculations, such as normal and inverse trigonometric functions </a:t>
            </a:r>
            <a:endParaRPr lang="en-US" sz="2000" dirty="0">
              <a:solidFill>
                <a:schemeClr val="bg1">
                  <a:lumMod val="95000"/>
                  <a:lumOff val="5000"/>
                </a:schemeClr>
              </a:solidFill>
              <a:latin typeface="Footlight MT Light" panose="0204060206030A020304" pitchFamily="18" charset="0"/>
              <a:ea typeface="Artifakt Element Black" panose="020B0A03050000020004" pitchFamily="34" charset="0"/>
              <a:cs typeface="Calibri"/>
            </a:endParaRPr>
          </a:p>
        </p:txBody>
      </p:sp>
    </p:spTree>
    <p:extLst>
      <p:ext uri="{BB962C8B-B14F-4D97-AF65-F5344CB8AC3E}">
        <p14:creationId xmlns:p14="http://schemas.microsoft.com/office/powerpoint/2010/main" val="2347231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24691-877F-6216-66BA-9F17C07E448E}"/>
              </a:ext>
            </a:extLst>
          </p:cNvPr>
          <p:cNvSpPr>
            <a:spLocks noGrp="1"/>
          </p:cNvSpPr>
          <p:nvPr>
            <p:ph type="title"/>
          </p:nvPr>
        </p:nvSpPr>
        <p:spPr>
          <a:xfrm>
            <a:off x="-424395" y="502806"/>
            <a:ext cx="6806723" cy="1257300"/>
          </a:xfrm>
        </p:spPr>
        <p:txBody>
          <a:bodyPr>
            <a:noAutofit/>
          </a:bodyPr>
          <a:lstStyle/>
          <a:p>
            <a:r>
              <a:rPr lang="en-US" sz="5000" b="1" i="0" dirty="0">
                <a:solidFill>
                  <a:srgbClr val="FFC000"/>
                </a:solidFill>
                <a:effectLst/>
                <a:latin typeface="Footlight MT Light" panose="0204060206030A020304" pitchFamily="18" charset="0"/>
                <a:ea typeface="Artifakt Element Black" panose="020B0A03050000020004" pitchFamily="34" charset="0"/>
              </a:rPr>
              <a:t>A</a:t>
            </a:r>
            <a:r>
              <a:rPr lang="en-US" sz="5000" b="1" i="0" dirty="0">
                <a:solidFill>
                  <a:schemeClr val="tx1">
                    <a:lumMod val="85000"/>
                  </a:schemeClr>
                </a:solidFill>
                <a:effectLst/>
                <a:latin typeface="Footlight MT Light" panose="0204060206030A020304" pitchFamily="18" charset="0"/>
                <a:ea typeface="Artifakt Element Black" panose="020B0A03050000020004" pitchFamily="34" charset="0"/>
              </a:rPr>
              <a:t>bstract</a:t>
            </a:r>
            <a:br>
              <a:rPr lang="en-US" sz="5000" b="1" i="0" dirty="0">
                <a:solidFill>
                  <a:schemeClr val="tx1">
                    <a:lumMod val="85000"/>
                  </a:schemeClr>
                </a:solidFill>
                <a:effectLst/>
                <a:latin typeface="Footlight MT Light" panose="0204060206030A020304" pitchFamily="18" charset="0"/>
                <a:ea typeface="Artifakt Element Black" panose="020B0A03050000020004" pitchFamily="34" charset="0"/>
              </a:rPr>
            </a:br>
            <a:endParaRPr lang="en-US" sz="5000" b="1" dirty="0">
              <a:solidFill>
                <a:schemeClr val="tx1">
                  <a:lumMod val="85000"/>
                </a:schemeClr>
              </a:solidFill>
              <a:latin typeface="Footlight MT Light" panose="0204060206030A020304" pitchFamily="18" charset="0"/>
              <a:ea typeface="Artifakt Element Black" panose="020B0A03050000020004" pitchFamily="34" charset="0"/>
            </a:endParaRPr>
          </a:p>
        </p:txBody>
      </p:sp>
      <p:sp>
        <p:nvSpPr>
          <p:cNvPr id="4" name="TextBox 3">
            <a:extLst>
              <a:ext uri="{FF2B5EF4-FFF2-40B4-BE49-F238E27FC236}">
                <a16:creationId xmlns:a16="http://schemas.microsoft.com/office/drawing/2014/main" id="{247DCF2F-D766-2333-E00C-2294D3FCF7AE}"/>
              </a:ext>
            </a:extLst>
          </p:cNvPr>
          <p:cNvSpPr txBox="1"/>
          <p:nvPr/>
        </p:nvSpPr>
        <p:spPr>
          <a:xfrm>
            <a:off x="1800225" y="1352551"/>
            <a:ext cx="8465343" cy="4093428"/>
          </a:xfrm>
          <a:prstGeom prst="rect">
            <a:avLst/>
          </a:prstGeom>
          <a:noFill/>
        </p:spPr>
        <p:txBody>
          <a:bodyPr wrap="square">
            <a:spAutoFit/>
          </a:bodyPr>
          <a:lstStyle/>
          <a:p>
            <a:r>
              <a:rPr lang="en-US" sz="2000" b="0" i="0" dirty="0">
                <a:solidFill>
                  <a:schemeClr val="accent3">
                    <a:lumMod val="60000"/>
                    <a:lumOff val="40000"/>
                  </a:schemeClr>
                </a:solidFill>
                <a:effectLst/>
                <a:latin typeface="Footlight MT Light" panose="0204060206030A020304" pitchFamily="18" charset="0"/>
                <a:ea typeface="Artifakt Element Black" panose="020B0A03050000020004" pitchFamily="34" charset="0"/>
              </a:rPr>
              <a:t>Calculators are part and parcel of modern education. Involvement of science and engineering in different fields of knowledge is increasing with each bit of time is passed by, and they are playing a role in description and characterization of the delicate phenomena of nature arising day by day. </a:t>
            </a:r>
          </a:p>
          <a:p>
            <a:endParaRPr lang="en-US" sz="2000" b="0" i="0" dirty="0">
              <a:solidFill>
                <a:schemeClr val="accent3">
                  <a:lumMod val="60000"/>
                  <a:lumOff val="40000"/>
                </a:schemeClr>
              </a:solidFill>
              <a:effectLst/>
              <a:latin typeface="Footlight MT Light" panose="0204060206030A020304" pitchFamily="18" charset="0"/>
              <a:ea typeface="Artifakt Element Black" panose="020B0A03050000020004" pitchFamily="34" charset="0"/>
            </a:endParaRPr>
          </a:p>
          <a:p>
            <a:r>
              <a:rPr lang="en-US" sz="2000" b="0" i="0" dirty="0">
                <a:solidFill>
                  <a:schemeClr val="accent3">
                    <a:lumMod val="60000"/>
                    <a:lumOff val="40000"/>
                  </a:schemeClr>
                </a:solidFill>
                <a:effectLst/>
                <a:latin typeface="Footlight MT Light" panose="0204060206030A020304" pitchFamily="18" charset="0"/>
                <a:ea typeface="Artifakt Element Black" panose="020B0A03050000020004" pitchFamily="34" charset="0"/>
              </a:rPr>
              <a:t>These fields of knowledge and mathematics in particular, are influencing even those distant branches of knowledge, which were so far imagined to be free of mathematics.</a:t>
            </a:r>
          </a:p>
          <a:p>
            <a:r>
              <a:rPr lang="en-US" sz="2000" b="0" i="0" dirty="0">
                <a:solidFill>
                  <a:schemeClr val="accent3">
                    <a:lumMod val="60000"/>
                    <a:lumOff val="40000"/>
                  </a:schemeClr>
                </a:solidFill>
                <a:effectLst/>
                <a:latin typeface="Footlight MT Light" panose="0204060206030A020304" pitchFamily="18" charset="0"/>
                <a:ea typeface="Artifakt Element Black" panose="020B0A03050000020004" pitchFamily="34" charset="0"/>
              </a:rPr>
              <a:t>Even art is not free of mathematics and there exists mathematical art.</a:t>
            </a:r>
          </a:p>
          <a:p>
            <a:r>
              <a:rPr lang="en-US" sz="2000" b="0" i="0" dirty="0">
                <a:solidFill>
                  <a:schemeClr val="accent3">
                    <a:lumMod val="60000"/>
                    <a:lumOff val="40000"/>
                  </a:schemeClr>
                </a:solidFill>
                <a:effectLst/>
                <a:latin typeface="Footlight MT Light" panose="0204060206030A020304" pitchFamily="18" charset="0"/>
                <a:ea typeface="Artifakt Element Black" panose="020B0A03050000020004" pitchFamily="34" charset="0"/>
              </a:rPr>
              <a:t> </a:t>
            </a:r>
          </a:p>
          <a:p>
            <a:r>
              <a:rPr lang="en-US" sz="2000" b="0" i="0" dirty="0">
                <a:solidFill>
                  <a:schemeClr val="accent3">
                    <a:lumMod val="60000"/>
                    <a:lumOff val="40000"/>
                  </a:schemeClr>
                </a:solidFill>
                <a:effectLst/>
                <a:latin typeface="Footlight MT Light" panose="0204060206030A020304" pitchFamily="18" charset="0"/>
                <a:ea typeface="Artifakt Element Black" panose="020B0A03050000020004" pitchFamily="34" charset="0"/>
              </a:rPr>
              <a:t>Computations are getting lengthy and complex specially in design and analysis of engineering systems. Scientific calculators are handy tools. </a:t>
            </a:r>
          </a:p>
          <a:p>
            <a:r>
              <a:rPr lang="en-US" sz="2000" b="0" i="0" dirty="0">
                <a:solidFill>
                  <a:schemeClr val="accent3">
                    <a:lumMod val="60000"/>
                    <a:lumOff val="40000"/>
                  </a:schemeClr>
                </a:solidFill>
                <a:effectLst/>
                <a:latin typeface="Footlight MT Light" panose="0204060206030A020304" pitchFamily="18" charset="0"/>
                <a:ea typeface="Artifakt Element Black" panose="020B0A03050000020004" pitchFamily="34" charset="0"/>
              </a:rPr>
              <a:t>But an efficient computation is a skill that can be developed.</a:t>
            </a:r>
            <a:endParaRPr lang="en-US" sz="2000" dirty="0">
              <a:solidFill>
                <a:schemeClr val="accent3">
                  <a:lumMod val="60000"/>
                  <a:lumOff val="40000"/>
                </a:schemeClr>
              </a:solidFill>
              <a:latin typeface="Footlight MT Light" panose="0204060206030A020304" pitchFamily="18" charset="0"/>
              <a:ea typeface="Artifakt Element Black" panose="020B0A03050000020004" pitchFamily="34" charset="0"/>
            </a:endParaRPr>
          </a:p>
        </p:txBody>
      </p:sp>
    </p:spTree>
    <p:extLst>
      <p:ext uri="{BB962C8B-B14F-4D97-AF65-F5344CB8AC3E}">
        <p14:creationId xmlns:p14="http://schemas.microsoft.com/office/powerpoint/2010/main" val="311637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9577-ED4C-A15C-49AB-129F829EF94C}"/>
              </a:ext>
            </a:extLst>
          </p:cNvPr>
          <p:cNvSpPr>
            <a:spLocks noGrp="1"/>
          </p:cNvSpPr>
          <p:nvPr>
            <p:ph type="title"/>
          </p:nvPr>
        </p:nvSpPr>
        <p:spPr/>
        <p:txBody>
          <a:bodyPr>
            <a:normAutofit/>
          </a:bodyPr>
          <a:lstStyle/>
          <a:p>
            <a:r>
              <a:rPr lang="en-US" sz="5000" b="1" dirty="0">
                <a:solidFill>
                  <a:srgbClr val="FFC000"/>
                </a:solidFill>
                <a:effectLst/>
                <a:latin typeface="Footlight MT Light" panose="0204060206030A020304" pitchFamily="18" charset="0"/>
                <a:ea typeface="Artifakt Element Black" panose="020B0A03050000020004" pitchFamily="34" charset="0"/>
              </a:rPr>
              <a:t>O</a:t>
            </a:r>
            <a:r>
              <a:rPr lang="en-US" sz="5000" b="1" i="0" dirty="0">
                <a:solidFill>
                  <a:schemeClr val="tx1"/>
                </a:solidFill>
                <a:effectLst/>
                <a:latin typeface="Footlight MT Light" panose="0204060206030A020304" pitchFamily="18" charset="0"/>
                <a:ea typeface="Artifakt Element Black" panose="020B0A03050000020004" pitchFamily="34" charset="0"/>
              </a:rPr>
              <a:t>bjective</a:t>
            </a:r>
            <a:endParaRPr lang="en-US" sz="5000" b="1" dirty="0">
              <a:solidFill>
                <a:schemeClr val="tx1"/>
              </a:solidFill>
              <a:latin typeface="Footlight MT Light" panose="0204060206030A020304" pitchFamily="18" charset="0"/>
              <a:ea typeface="Artifakt Element Black" panose="020B0A03050000020004" pitchFamily="34" charset="0"/>
            </a:endParaRPr>
          </a:p>
        </p:txBody>
      </p:sp>
      <p:sp>
        <p:nvSpPr>
          <p:cNvPr id="4" name="Content Placeholder 3">
            <a:extLst>
              <a:ext uri="{FF2B5EF4-FFF2-40B4-BE49-F238E27FC236}">
                <a16:creationId xmlns:a16="http://schemas.microsoft.com/office/drawing/2014/main" id="{1402CFCE-EDF0-46AB-CEA8-958BBA6A91E3}"/>
              </a:ext>
            </a:extLst>
          </p:cNvPr>
          <p:cNvSpPr>
            <a:spLocks noGrp="1"/>
          </p:cNvSpPr>
          <p:nvPr>
            <p:ph sz="half" idx="2"/>
          </p:nvPr>
        </p:nvSpPr>
        <p:spPr/>
        <p:txBody>
          <a:bodyPr>
            <a:normAutofit/>
          </a:bodyPr>
          <a:lstStyle/>
          <a:p>
            <a:r>
              <a:rPr lang="en-US" sz="2000" b="1" i="0" dirty="0">
                <a:solidFill>
                  <a:schemeClr val="accent4">
                    <a:lumMod val="40000"/>
                    <a:lumOff val="60000"/>
                  </a:schemeClr>
                </a:solidFill>
                <a:effectLst/>
                <a:latin typeface="Footlight MT Light" panose="0204060206030A020304" pitchFamily="18" charset="0"/>
                <a:ea typeface="Artifakt Element Black" panose="020B0A03050000020004" pitchFamily="34" charset="0"/>
              </a:rPr>
              <a:t>In </a:t>
            </a:r>
            <a:r>
              <a:rPr lang="en-US" sz="2000" b="1" dirty="0" err="1">
                <a:solidFill>
                  <a:schemeClr val="accent4">
                    <a:lumMod val="40000"/>
                    <a:lumOff val="60000"/>
                  </a:schemeClr>
                </a:solidFill>
                <a:effectLst/>
                <a:latin typeface="Footlight MT Light" panose="0204060206030A020304" pitchFamily="18" charset="0"/>
                <a:ea typeface="Artifakt Element Black" panose="020B0A03050000020004" pitchFamily="34" charset="0"/>
              </a:rPr>
              <a:t>m</a:t>
            </a:r>
            <a:r>
              <a:rPr lang="en-US" sz="2000" b="1" i="0" dirty="0" err="1">
                <a:solidFill>
                  <a:schemeClr val="accent4">
                    <a:lumMod val="40000"/>
                    <a:lumOff val="60000"/>
                  </a:schemeClr>
                </a:solidFill>
                <a:effectLst/>
                <a:latin typeface="Footlight MT Light" panose="0204060206030A020304" pitchFamily="18" charset="0"/>
                <a:ea typeface="Artifakt Element Black" panose="020B0A03050000020004" pitchFamily="34" charset="0"/>
              </a:rPr>
              <a:t>aths</a:t>
            </a:r>
            <a:r>
              <a:rPr lang="en-US" sz="2000" b="1" i="0" dirty="0">
                <a:solidFill>
                  <a:schemeClr val="accent4">
                    <a:lumMod val="40000"/>
                    <a:lumOff val="60000"/>
                  </a:schemeClr>
                </a:solidFill>
                <a:effectLst/>
                <a:latin typeface="Footlight MT Light" panose="0204060206030A020304" pitchFamily="18" charset="0"/>
                <a:ea typeface="Artifakt Element Black" panose="020B0A03050000020004" pitchFamily="34" charset="0"/>
              </a:rPr>
              <a:t> a scientific calculator is a valuable and useful tool, since it allows the user to solve more difficult equations greater than one or two terms quickly and easily. </a:t>
            </a:r>
            <a:endParaRPr lang="en-US" sz="2000" b="1" dirty="0">
              <a:solidFill>
                <a:schemeClr val="accent4">
                  <a:lumMod val="40000"/>
                  <a:lumOff val="60000"/>
                </a:schemeClr>
              </a:solidFill>
              <a:latin typeface="Footlight MT Light" panose="0204060206030A020304" pitchFamily="18" charset="0"/>
              <a:ea typeface="Artifakt Element Black" panose="020B0A03050000020004" pitchFamily="34" charset="0"/>
            </a:endParaRPr>
          </a:p>
        </p:txBody>
      </p:sp>
      <p:sp>
        <p:nvSpPr>
          <p:cNvPr id="6" name="Content Placeholder 5">
            <a:extLst>
              <a:ext uri="{FF2B5EF4-FFF2-40B4-BE49-F238E27FC236}">
                <a16:creationId xmlns:a16="http://schemas.microsoft.com/office/drawing/2014/main" id="{E6B67B2A-1D58-3BEE-51A9-EDD7E61DFCE2}"/>
              </a:ext>
            </a:extLst>
          </p:cNvPr>
          <p:cNvSpPr>
            <a:spLocks noGrp="1"/>
          </p:cNvSpPr>
          <p:nvPr>
            <p:ph sz="quarter" idx="4"/>
          </p:nvPr>
        </p:nvSpPr>
        <p:spPr/>
        <p:txBody>
          <a:bodyPr>
            <a:normAutofit/>
          </a:bodyPr>
          <a:lstStyle/>
          <a:p>
            <a:r>
              <a:rPr lang="en-US" sz="2000" b="1" i="0" dirty="0">
                <a:solidFill>
                  <a:schemeClr val="accent6">
                    <a:lumMod val="20000"/>
                    <a:lumOff val="80000"/>
                  </a:schemeClr>
                </a:solidFill>
                <a:effectLst/>
                <a:latin typeface="Footlight MT Light" panose="0204060206030A020304" pitchFamily="18" charset="0"/>
                <a:ea typeface="Artifakt Element Black" panose="020B0A03050000020004" pitchFamily="34" charset="0"/>
              </a:rPr>
              <a:t>Equations with a scientific calculator are commonly used in </a:t>
            </a:r>
            <a:r>
              <a:rPr lang="en-US" sz="2000" b="1" i="0" dirty="0" err="1">
                <a:solidFill>
                  <a:schemeClr val="accent6">
                    <a:lumMod val="20000"/>
                    <a:lumOff val="80000"/>
                  </a:schemeClr>
                </a:solidFill>
                <a:effectLst/>
                <a:latin typeface="Footlight MT Light" panose="0204060206030A020304" pitchFamily="18" charset="0"/>
                <a:ea typeface="Artifakt Element Black" panose="020B0A03050000020004" pitchFamily="34" charset="0"/>
              </a:rPr>
              <a:t>maths</a:t>
            </a:r>
            <a:r>
              <a:rPr lang="en-US" sz="2000" b="1" i="0" dirty="0">
                <a:solidFill>
                  <a:schemeClr val="accent6">
                    <a:lumMod val="20000"/>
                    <a:lumOff val="80000"/>
                  </a:schemeClr>
                </a:solidFill>
                <a:effectLst/>
                <a:latin typeface="Footlight MT Light" panose="0204060206030A020304" pitchFamily="18" charset="0"/>
                <a:ea typeface="Artifakt Element Black" panose="020B0A03050000020004" pitchFamily="34" charset="0"/>
              </a:rPr>
              <a:t>, physics and other sciences</a:t>
            </a:r>
            <a:endParaRPr lang="en-US" sz="2000" b="1" dirty="0">
              <a:solidFill>
                <a:schemeClr val="accent6">
                  <a:lumMod val="20000"/>
                  <a:lumOff val="80000"/>
                </a:schemeClr>
              </a:solidFill>
              <a:latin typeface="Footlight MT Light" panose="0204060206030A020304" pitchFamily="18" charset="0"/>
              <a:ea typeface="Artifakt Element Black" panose="020B0A03050000020004" pitchFamily="34" charset="0"/>
            </a:endParaRPr>
          </a:p>
        </p:txBody>
      </p:sp>
    </p:spTree>
    <p:extLst>
      <p:ext uri="{BB962C8B-B14F-4D97-AF65-F5344CB8AC3E}">
        <p14:creationId xmlns:p14="http://schemas.microsoft.com/office/powerpoint/2010/main" val="1883341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E7E6-4A4C-297D-1253-A943ED5487FE}"/>
              </a:ext>
            </a:extLst>
          </p:cNvPr>
          <p:cNvSpPr>
            <a:spLocks noGrp="1"/>
          </p:cNvSpPr>
          <p:nvPr>
            <p:ph type="title"/>
          </p:nvPr>
        </p:nvSpPr>
        <p:spPr>
          <a:xfrm>
            <a:off x="629212" y="422623"/>
            <a:ext cx="5707899" cy="874779"/>
          </a:xfrm>
        </p:spPr>
        <p:txBody>
          <a:bodyPr/>
          <a:lstStyle/>
          <a:p>
            <a:r>
              <a:rPr lang="en-US" sz="5000" b="1" dirty="0">
                <a:solidFill>
                  <a:srgbClr val="FFC000"/>
                </a:solidFill>
                <a:latin typeface="Footlight MT Light" panose="0204060206030A020304" pitchFamily="18" charset="0"/>
                <a:ea typeface="Artifakt Element Black" panose="020B0A03050000020004" pitchFamily="34" charset="0"/>
              </a:rPr>
              <a:t>I</a:t>
            </a:r>
            <a:r>
              <a:rPr lang="en-US" sz="5000" b="1" dirty="0">
                <a:solidFill>
                  <a:schemeClr val="bg2">
                    <a:lumMod val="20000"/>
                    <a:lumOff val="80000"/>
                  </a:schemeClr>
                </a:solidFill>
                <a:latin typeface="Footlight MT Light" panose="0204060206030A020304" pitchFamily="18" charset="0"/>
                <a:ea typeface="Artifakt Element Black" panose="020B0A03050000020004" pitchFamily="34" charset="0"/>
              </a:rPr>
              <a:t>ntroduction</a:t>
            </a:r>
          </a:p>
        </p:txBody>
      </p:sp>
      <p:sp>
        <p:nvSpPr>
          <p:cNvPr id="4" name="Text Placeholder 3">
            <a:extLst>
              <a:ext uri="{FF2B5EF4-FFF2-40B4-BE49-F238E27FC236}">
                <a16:creationId xmlns:a16="http://schemas.microsoft.com/office/drawing/2014/main" id="{C382BFCE-B669-BDD6-DE11-A4F2F451EE36}"/>
              </a:ext>
            </a:extLst>
          </p:cNvPr>
          <p:cNvSpPr>
            <a:spLocks noGrp="1"/>
          </p:cNvSpPr>
          <p:nvPr>
            <p:ph type="body" sz="half" idx="2"/>
          </p:nvPr>
        </p:nvSpPr>
        <p:spPr>
          <a:xfrm>
            <a:off x="978693" y="2070799"/>
            <a:ext cx="5888271" cy="3135695"/>
          </a:xfrm>
        </p:spPr>
        <p:txBody>
          <a:bodyPr>
            <a:normAutofit/>
          </a:bodyPr>
          <a:lstStyle/>
          <a:p>
            <a:r>
              <a:rPr lang="en-US" sz="2000" b="1" dirty="0">
                <a:solidFill>
                  <a:schemeClr val="accent3">
                    <a:lumMod val="40000"/>
                    <a:lumOff val="60000"/>
                  </a:schemeClr>
                </a:solidFill>
                <a:latin typeface="Footlight MT Light" panose="0204060206030A020304" pitchFamily="18" charset="0"/>
                <a:ea typeface="Artifakt Element Black" panose="020B0A03050000020004" pitchFamily="34" charset="0"/>
              </a:rPr>
              <a:t>Unlike basic calculators that can only handle smaller values, a scientific calculator can handle numbers on a much vaster scale, which can be useful when it comes to collecting data or working as a physicist or chemist. </a:t>
            </a:r>
          </a:p>
          <a:p>
            <a:r>
              <a:rPr lang="en-US" sz="2000" b="1" dirty="0">
                <a:solidFill>
                  <a:schemeClr val="accent3">
                    <a:lumMod val="40000"/>
                    <a:lumOff val="60000"/>
                  </a:schemeClr>
                </a:solidFill>
                <a:latin typeface="Footlight MT Light" panose="0204060206030A020304" pitchFamily="18" charset="0"/>
                <a:ea typeface="Artifakt Element Black" panose="020B0A03050000020004" pitchFamily="34" charset="0"/>
              </a:rPr>
              <a:t>It can also calculate negative scientific notation</a:t>
            </a:r>
          </a:p>
        </p:txBody>
      </p:sp>
      <p:pic>
        <p:nvPicPr>
          <p:cNvPr id="5" name="Picture 4">
            <a:extLst>
              <a:ext uri="{FF2B5EF4-FFF2-40B4-BE49-F238E27FC236}">
                <a16:creationId xmlns:a16="http://schemas.microsoft.com/office/drawing/2014/main" id="{651971CF-D7E6-4CD6-9332-89A805A2AA5D}"/>
              </a:ext>
            </a:extLst>
          </p:cNvPr>
          <p:cNvPicPr>
            <a:picLocks noChangeAspect="1"/>
          </p:cNvPicPr>
          <p:nvPr/>
        </p:nvPicPr>
        <p:blipFill>
          <a:blip r:embed="rId2"/>
          <a:stretch>
            <a:fillRect/>
          </a:stretch>
        </p:blipFill>
        <p:spPr>
          <a:xfrm>
            <a:off x="6685988" y="860013"/>
            <a:ext cx="4876800" cy="4876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998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704D7-6D37-4896-CD44-E67F6E7CD215}"/>
              </a:ext>
            </a:extLst>
          </p:cNvPr>
          <p:cNvSpPr>
            <a:spLocks noGrp="1"/>
          </p:cNvSpPr>
          <p:nvPr>
            <p:ph type="title"/>
          </p:nvPr>
        </p:nvSpPr>
        <p:spPr>
          <a:xfrm>
            <a:off x="828069" y="885824"/>
            <a:ext cx="3706889" cy="829202"/>
          </a:xfrm>
        </p:spPr>
        <p:txBody>
          <a:bodyPr>
            <a:noAutofit/>
          </a:bodyPr>
          <a:lstStyle/>
          <a:p>
            <a:r>
              <a:rPr lang="en-US" altLang="ko-KR" sz="4800" b="1" dirty="0">
                <a:solidFill>
                  <a:srgbClr val="FFC000"/>
                </a:solidFill>
                <a:latin typeface="Footlight MT Light" panose="0204060206030A020304" pitchFamily="18" charset="0"/>
                <a:ea typeface="Artifakt Element Black" panose="020B0A03050000020004" pitchFamily="34" charset="0"/>
              </a:rPr>
              <a:t> P</a:t>
            </a:r>
            <a:r>
              <a:rPr lang="en-US" altLang="ko-KR" sz="4800" b="1" dirty="0">
                <a:latin typeface="Footlight MT Light" panose="0204060206030A020304" pitchFamily="18" charset="0"/>
                <a:ea typeface="Artifakt Element Black" panose="020B0A03050000020004" pitchFamily="34" charset="0"/>
              </a:rPr>
              <a:t>ROPOSED</a:t>
            </a:r>
            <a:r>
              <a:rPr lang="en-US" altLang="ko-KR" sz="4800" b="1" dirty="0">
                <a:solidFill>
                  <a:srgbClr val="9D0CC4"/>
                </a:solidFill>
                <a:latin typeface="Footlight MT Light" panose="0204060206030A020304" pitchFamily="18" charset="0"/>
                <a:ea typeface="Artifakt Element Black" panose="020B0A03050000020004" pitchFamily="34" charset="0"/>
              </a:rPr>
              <a:t> </a:t>
            </a:r>
            <a:r>
              <a:rPr lang="en-US" altLang="ko-KR" sz="4800" b="1" dirty="0">
                <a:solidFill>
                  <a:srgbClr val="FFC000"/>
                </a:solidFill>
                <a:latin typeface="Footlight MT Light" panose="0204060206030A020304" pitchFamily="18" charset="0"/>
                <a:ea typeface="Artifakt Element Black" panose="020B0A03050000020004" pitchFamily="34" charset="0"/>
              </a:rPr>
              <a:t>S</a:t>
            </a:r>
            <a:r>
              <a:rPr lang="en-US" altLang="ko-KR" sz="4800" b="1" dirty="0">
                <a:latin typeface="Footlight MT Light" panose="0204060206030A020304" pitchFamily="18" charset="0"/>
                <a:ea typeface="Artifakt Element Black" panose="020B0A03050000020004" pitchFamily="34" charset="0"/>
              </a:rPr>
              <a:t>YSTEM</a:t>
            </a:r>
            <a:endParaRPr lang="en-US" sz="4800" b="1" dirty="0">
              <a:latin typeface="Footlight MT Light" panose="0204060206030A020304" pitchFamily="18" charset="0"/>
              <a:ea typeface="Artifakt Element Black" panose="020B0A03050000020004" pitchFamily="34" charset="0"/>
            </a:endParaRPr>
          </a:p>
        </p:txBody>
      </p:sp>
      <p:sp>
        <p:nvSpPr>
          <p:cNvPr id="4" name="Text Placeholder 3">
            <a:extLst>
              <a:ext uri="{FF2B5EF4-FFF2-40B4-BE49-F238E27FC236}">
                <a16:creationId xmlns:a16="http://schemas.microsoft.com/office/drawing/2014/main" id="{0ABC7A0D-0ACE-8892-AD29-7C7D6ABA88D6}"/>
              </a:ext>
            </a:extLst>
          </p:cNvPr>
          <p:cNvSpPr>
            <a:spLocks noGrp="1"/>
          </p:cNvSpPr>
          <p:nvPr>
            <p:ph type="body" sz="half" idx="2"/>
          </p:nvPr>
        </p:nvSpPr>
        <p:spPr/>
        <p:txBody>
          <a:bodyPr>
            <a:normAutofit/>
          </a:bodyPr>
          <a:lstStyle/>
          <a:p>
            <a:r>
              <a:rPr lang="en-US" sz="2000" b="1" dirty="0">
                <a:solidFill>
                  <a:srgbClr val="FF6600"/>
                </a:solidFill>
                <a:latin typeface="Footlight MT Light" panose="0204060206030A020304" pitchFamily="18" charset="0"/>
                <a:ea typeface="Artifakt Element Black" panose="020B0A03050000020004" pitchFamily="34" charset="0"/>
                <a:cs typeface="Times New Roman" panose="02020603050405020304" pitchFamily="18" charset="0"/>
              </a:rPr>
              <a:t>Windows laptop (Any operating System)</a:t>
            </a:r>
            <a:endParaRPr lang="en-US" sz="2000" b="1" u="sng" dirty="0">
              <a:solidFill>
                <a:srgbClr val="FF6600"/>
              </a:solidFill>
              <a:latin typeface="Footlight MT Light" panose="0204060206030A020304" pitchFamily="18" charset="0"/>
              <a:ea typeface="Artifakt Element Black" panose="020B0A03050000020004" pitchFamily="34" charset="0"/>
              <a:cs typeface="Times New Roman" panose="02020603050405020304" pitchFamily="18" charset="0"/>
            </a:endParaRPr>
          </a:p>
          <a:p>
            <a:r>
              <a:rPr lang="en-US" sz="2000" b="1" dirty="0">
                <a:solidFill>
                  <a:srgbClr val="FF6600"/>
                </a:solidFill>
                <a:latin typeface="Footlight MT Light" panose="0204060206030A020304" pitchFamily="18" charset="0"/>
                <a:ea typeface="Artifakt Element Black" panose="020B0A03050000020004" pitchFamily="34" charset="0"/>
                <a:cs typeface="Times New Roman" panose="02020603050405020304" pitchFamily="18" charset="0"/>
              </a:rPr>
              <a:t>Android Studio</a:t>
            </a:r>
          </a:p>
          <a:p>
            <a:r>
              <a:rPr lang="en-US" sz="2000" b="1" dirty="0" err="1">
                <a:solidFill>
                  <a:srgbClr val="FF6600"/>
                </a:solidFill>
                <a:latin typeface="Footlight MT Light" panose="0204060206030A020304" pitchFamily="18" charset="0"/>
                <a:ea typeface="Artifakt Element Black" panose="020B0A03050000020004" pitchFamily="34" charset="0"/>
                <a:cs typeface="Times New Roman" panose="02020603050405020304" pitchFamily="18" charset="0"/>
              </a:rPr>
              <a:t>Emulater</a:t>
            </a:r>
            <a:r>
              <a:rPr lang="en-US" sz="2000" b="1" dirty="0">
                <a:solidFill>
                  <a:srgbClr val="FF6600"/>
                </a:solidFill>
                <a:latin typeface="Footlight MT Light" panose="0204060206030A020304" pitchFamily="18" charset="0"/>
                <a:ea typeface="Artifakt Element Black" panose="020B0A03050000020004" pitchFamily="34" charset="0"/>
                <a:cs typeface="Times New Roman" panose="02020603050405020304" pitchFamily="18" charset="0"/>
              </a:rPr>
              <a:t>   </a:t>
            </a:r>
          </a:p>
          <a:p>
            <a:r>
              <a:rPr lang="en-US" sz="2000" b="1" dirty="0">
                <a:solidFill>
                  <a:srgbClr val="FF6600"/>
                </a:solidFill>
                <a:latin typeface="Footlight MT Light" panose="0204060206030A020304" pitchFamily="18" charset="0"/>
                <a:ea typeface="Artifakt Element Black" panose="020B0A03050000020004" pitchFamily="34" charset="0"/>
                <a:cs typeface="Times New Roman" panose="02020603050405020304" pitchFamily="18" charset="0"/>
              </a:rPr>
              <a:t>Android software Or ( Android Mobile )</a:t>
            </a:r>
          </a:p>
          <a:p>
            <a:endParaRPr lang="en-US" sz="2000" b="1" dirty="0">
              <a:solidFill>
                <a:srgbClr val="FF6600"/>
              </a:solidFill>
              <a:latin typeface="Footlight MT Light" panose="0204060206030A020304" pitchFamily="18" charset="0"/>
              <a:ea typeface="Artifakt Element Black" panose="020B0A03050000020004" pitchFamily="34" charset="0"/>
            </a:endParaRPr>
          </a:p>
        </p:txBody>
      </p:sp>
      <p:pic>
        <p:nvPicPr>
          <p:cNvPr id="5" name="Picture 4">
            <a:extLst>
              <a:ext uri="{FF2B5EF4-FFF2-40B4-BE49-F238E27FC236}">
                <a16:creationId xmlns:a16="http://schemas.microsoft.com/office/drawing/2014/main" id="{5BDAB32B-1F16-D685-9760-7D8BDE8614D9}"/>
              </a:ext>
            </a:extLst>
          </p:cNvPr>
          <p:cNvPicPr>
            <a:picLocks noChangeAspect="1"/>
          </p:cNvPicPr>
          <p:nvPr/>
        </p:nvPicPr>
        <p:blipFill>
          <a:blip r:embed="rId2"/>
          <a:stretch>
            <a:fillRect/>
          </a:stretch>
        </p:blipFill>
        <p:spPr>
          <a:xfrm>
            <a:off x="5753100" y="485774"/>
            <a:ext cx="5743575" cy="5743575"/>
          </a:xfrm>
          <a:prstGeom prst="ellipse">
            <a:avLst/>
          </a:prstGeom>
          <a:ln>
            <a:noFill/>
          </a:ln>
          <a:effectLst>
            <a:softEdge rad="112500"/>
          </a:effectLst>
        </p:spPr>
      </p:pic>
    </p:spTree>
    <p:extLst>
      <p:ext uri="{BB962C8B-B14F-4D97-AF65-F5344CB8AC3E}">
        <p14:creationId xmlns:p14="http://schemas.microsoft.com/office/powerpoint/2010/main" val="2926087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0999-4A7B-A7E6-556C-8DD9B1579E49}"/>
              </a:ext>
            </a:extLst>
          </p:cNvPr>
          <p:cNvSpPr>
            <a:spLocks noGrp="1"/>
          </p:cNvSpPr>
          <p:nvPr>
            <p:ph type="title"/>
          </p:nvPr>
        </p:nvSpPr>
        <p:spPr/>
        <p:txBody>
          <a:bodyPr>
            <a:normAutofit/>
          </a:bodyPr>
          <a:lstStyle/>
          <a:p>
            <a:r>
              <a:rPr lang="en-IN" sz="4800" b="1" dirty="0">
                <a:solidFill>
                  <a:srgbClr val="FFC000"/>
                </a:solidFill>
                <a:latin typeface="Footlight MT Light" panose="0204060206030A020304" pitchFamily="18" charset="0"/>
                <a:ea typeface="Artifakt Element Black" panose="020B0A03050000020004" pitchFamily="34" charset="0"/>
              </a:rPr>
              <a:t>A</a:t>
            </a:r>
            <a:r>
              <a:rPr lang="en-IN" sz="4800" b="1" dirty="0">
                <a:latin typeface="Footlight MT Light" panose="0204060206030A020304" pitchFamily="18" charset="0"/>
                <a:ea typeface="Artifakt Element Black" panose="020B0A03050000020004" pitchFamily="34" charset="0"/>
              </a:rPr>
              <a:t>PP </a:t>
            </a:r>
            <a:r>
              <a:rPr lang="en-IN" sz="4800" b="1" dirty="0">
                <a:solidFill>
                  <a:srgbClr val="FFC000"/>
                </a:solidFill>
                <a:latin typeface="Footlight MT Light" panose="0204060206030A020304" pitchFamily="18" charset="0"/>
                <a:ea typeface="Artifakt Element Black" panose="020B0A03050000020004" pitchFamily="34" charset="0"/>
              </a:rPr>
              <a:t>T</a:t>
            </a:r>
            <a:r>
              <a:rPr lang="en-IN" sz="4800" b="1" dirty="0">
                <a:latin typeface="Footlight MT Light" panose="0204060206030A020304" pitchFamily="18" charset="0"/>
                <a:ea typeface="Artifakt Element Black" panose="020B0A03050000020004" pitchFamily="34" charset="0"/>
              </a:rPr>
              <a:t>OOLS </a:t>
            </a:r>
            <a:endParaRPr lang="en-US" sz="4800" b="1" dirty="0">
              <a:latin typeface="Footlight MT Light" panose="0204060206030A020304" pitchFamily="18" charset="0"/>
              <a:ea typeface="Artifakt Element Black" panose="020B0A03050000020004" pitchFamily="34" charset="0"/>
            </a:endParaRPr>
          </a:p>
        </p:txBody>
      </p:sp>
      <p:pic>
        <p:nvPicPr>
          <p:cNvPr id="3" name="Picture 2">
            <a:extLst>
              <a:ext uri="{FF2B5EF4-FFF2-40B4-BE49-F238E27FC236}">
                <a16:creationId xmlns:a16="http://schemas.microsoft.com/office/drawing/2014/main" id="{1FDC7531-B070-D1CA-EA88-1DDDC27930C9}"/>
              </a:ext>
            </a:extLst>
          </p:cNvPr>
          <p:cNvPicPr>
            <a:picLocks noChangeAspect="1"/>
          </p:cNvPicPr>
          <p:nvPr/>
        </p:nvPicPr>
        <p:blipFill>
          <a:blip r:embed="rId2"/>
          <a:stretch>
            <a:fillRect/>
          </a:stretch>
        </p:blipFill>
        <p:spPr>
          <a:xfrm>
            <a:off x="988737" y="2126402"/>
            <a:ext cx="2940326" cy="3006549"/>
          </a:xfrm>
          <a:prstGeom prst="rect">
            <a:avLst/>
          </a:prstGeom>
          <a:ln>
            <a:noFill/>
          </a:ln>
          <a:effectLst>
            <a:softEdge rad="112500"/>
          </a:effectLst>
        </p:spPr>
      </p:pic>
      <p:pic>
        <p:nvPicPr>
          <p:cNvPr id="4" name="Picture 3">
            <a:extLst>
              <a:ext uri="{FF2B5EF4-FFF2-40B4-BE49-F238E27FC236}">
                <a16:creationId xmlns:a16="http://schemas.microsoft.com/office/drawing/2014/main" id="{25DDEC0D-5BD2-EB72-D6D2-C1539ADEFF2F}"/>
              </a:ext>
            </a:extLst>
          </p:cNvPr>
          <p:cNvPicPr>
            <a:picLocks noChangeAspect="1"/>
          </p:cNvPicPr>
          <p:nvPr/>
        </p:nvPicPr>
        <p:blipFill>
          <a:blip r:embed="rId3"/>
          <a:stretch>
            <a:fillRect/>
          </a:stretch>
        </p:blipFill>
        <p:spPr>
          <a:xfrm>
            <a:off x="4562874" y="2126402"/>
            <a:ext cx="3006549" cy="3006549"/>
          </a:xfrm>
          <a:prstGeom prst="rect">
            <a:avLst/>
          </a:prstGeom>
          <a:ln>
            <a:noFill/>
          </a:ln>
          <a:effectLst>
            <a:softEdge rad="112500"/>
          </a:effectLst>
        </p:spPr>
      </p:pic>
      <p:pic>
        <p:nvPicPr>
          <p:cNvPr id="5" name="Picture 4">
            <a:extLst>
              <a:ext uri="{FF2B5EF4-FFF2-40B4-BE49-F238E27FC236}">
                <a16:creationId xmlns:a16="http://schemas.microsoft.com/office/drawing/2014/main" id="{6E29DAD5-4116-4BBA-92A3-6E70C7927EBB}"/>
              </a:ext>
            </a:extLst>
          </p:cNvPr>
          <p:cNvPicPr>
            <a:picLocks noChangeAspect="1"/>
          </p:cNvPicPr>
          <p:nvPr/>
        </p:nvPicPr>
        <p:blipFill>
          <a:blip r:embed="rId4"/>
          <a:stretch>
            <a:fillRect/>
          </a:stretch>
        </p:blipFill>
        <p:spPr>
          <a:xfrm>
            <a:off x="8262939" y="2126402"/>
            <a:ext cx="3004618" cy="3004618"/>
          </a:xfrm>
          <a:prstGeom prst="rect">
            <a:avLst/>
          </a:prstGeom>
          <a:ln>
            <a:noFill/>
          </a:ln>
          <a:effectLst>
            <a:softEdge rad="112500"/>
          </a:effectLst>
        </p:spPr>
      </p:pic>
    </p:spTree>
    <p:extLst>
      <p:ext uri="{BB962C8B-B14F-4D97-AF65-F5344CB8AC3E}">
        <p14:creationId xmlns:p14="http://schemas.microsoft.com/office/powerpoint/2010/main" val="1825078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BC47B-5DBD-3A8F-E102-1D7DBCC930B9}"/>
              </a:ext>
            </a:extLst>
          </p:cNvPr>
          <p:cNvSpPr>
            <a:spLocks noGrp="1"/>
          </p:cNvSpPr>
          <p:nvPr>
            <p:ph type="title"/>
          </p:nvPr>
        </p:nvSpPr>
        <p:spPr>
          <a:xfrm>
            <a:off x="919119" y="245269"/>
            <a:ext cx="10353762" cy="890588"/>
          </a:xfrm>
        </p:spPr>
        <p:txBody>
          <a:bodyPr>
            <a:normAutofit/>
          </a:bodyPr>
          <a:lstStyle/>
          <a:p>
            <a:r>
              <a:rPr lang="en-IN" sz="4800" b="1" dirty="0">
                <a:solidFill>
                  <a:srgbClr val="FFC000"/>
                </a:solidFill>
                <a:latin typeface="Footlight MT Light" panose="0204060206030A020304" pitchFamily="18" charset="0"/>
                <a:ea typeface="Artifakt Element Black" panose="020B0A03050000020004" pitchFamily="34" charset="0"/>
              </a:rPr>
              <a:t>I</a:t>
            </a:r>
            <a:r>
              <a:rPr lang="en-IN" sz="4800" b="1" dirty="0">
                <a:latin typeface="Footlight MT Light" panose="0204060206030A020304" pitchFamily="18" charset="0"/>
                <a:ea typeface="Artifakt Element Black" panose="020B0A03050000020004" pitchFamily="34" charset="0"/>
              </a:rPr>
              <a:t>MPLEMENTATION</a:t>
            </a:r>
            <a:r>
              <a:rPr lang="en-IN" sz="4800" b="1" dirty="0">
                <a:solidFill>
                  <a:srgbClr val="FFC000"/>
                </a:solidFill>
                <a:latin typeface="Footlight MT Light" panose="0204060206030A020304" pitchFamily="18" charset="0"/>
                <a:ea typeface="Artifakt Element Black" panose="020B0A03050000020004" pitchFamily="34" charset="0"/>
              </a:rPr>
              <a:t> O</a:t>
            </a:r>
            <a:r>
              <a:rPr lang="en-IN" sz="4800" b="1" dirty="0">
                <a:latin typeface="Footlight MT Light" panose="0204060206030A020304" pitchFamily="18" charset="0"/>
                <a:ea typeface="Artifakt Element Black" panose="020B0A03050000020004" pitchFamily="34" charset="0"/>
              </a:rPr>
              <a:t>F</a:t>
            </a:r>
            <a:r>
              <a:rPr lang="en-IN" sz="4800" b="1" dirty="0">
                <a:solidFill>
                  <a:srgbClr val="FFC000"/>
                </a:solidFill>
                <a:latin typeface="Footlight MT Light" panose="0204060206030A020304" pitchFamily="18" charset="0"/>
                <a:ea typeface="Artifakt Element Black" panose="020B0A03050000020004" pitchFamily="34" charset="0"/>
              </a:rPr>
              <a:t> T</a:t>
            </a:r>
            <a:r>
              <a:rPr lang="en-IN" sz="4800" b="1" dirty="0">
                <a:latin typeface="Footlight MT Light" panose="0204060206030A020304" pitchFamily="18" charset="0"/>
                <a:ea typeface="Artifakt Element Black" panose="020B0A03050000020004" pitchFamily="34" charset="0"/>
              </a:rPr>
              <a:t>ESTING</a:t>
            </a:r>
            <a:endParaRPr lang="en-US" sz="4800" b="1" dirty="0">
              <a:latin typeface="Footlight MT Light" panose="0204060206030A020304" pitchFamily="18" charset="0"/>
              <a:ea typeface="Artifakt Element Black" panose="020B0A03050000020004" pitchFamily="34" charset="0"/>
            </a:endParaRPr>
          </a:p>
        </p:txBody>
      </p:sp>
      <p:pic>
        <p:nvPicPr>
          <p:cNvPr id="4" name="Picture 3">
            <a:extLst>
              <a:ext uri="{FF2B5EF4-FFF2-40B4-BE49-F238E27FC236}">
                <a16:creationId xmlns:a16="http://schemas.microsoft.com/office/drawing/2014/main" id="{BA4480DA-BFC0-579A-1322-46857D73B4F0}"/>
              </a:ext>
            </a:extLst>
          </p:cNvPr>
          <p:cNvPicPr>
            <a:picLocks noChangeAspect="1"/>
          </p:cNvPicPr>
          <p:nvPr/>
        </p:nvPicPr>
        <p:blipFill>
          <a:blip r:embed="rId2"/>
          <a:stretch>
            <a:fillRect/>
          </a:stretch>
        </p:blipFill>
        <p:spPr>
          <a:xfrm>
            <a:off x="309562" y="1433513"/>
            <a:ext cx="11572876" cy="5179218"/>
          </a:xfrm>
          <a:prstGeom prst="rect">
            <a:avLst/>
          </a:prstGeom>
        </p:spPr>
      </p:pic>
    </p:spTree>
    <p:extLst>
      <p:ext uri="{BB962C8B-B14F-4D97-AF65-F5344CB8AC3E}">
        <p14:creationId xmlns:p14="http://schemas.microsoft.com/office/powerpoint/2010/main" val="733943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3D5CD-9632-B1DC-75BC-9B8A89734747}"/>
              </a:ext>
            </a:extLst>
          </p:cNvPr>
          <p:cNvPicPr>
            <a:picLocks noChangeAspect="1"/>
          </p:cNvPicPr>
          <p:nvPr/>
        </p:nvPicPr>
        <p:blipFill>
          <a:blip r:embed="rId2"/>
          <a:stretch>
            <a:fillRect/>
          </a:stretch>
        </p:blipFill>
        <p:spPr>
          <a:xfrm>
            <a:off x="6024499" y="1056340"/>
            <a:ext cx="2457576" cy="4215746"/>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44536EF6-7D6B-784A-11DD-EDE483565E98}"/>
              </a:ext>
            </a:extLst>
          </p:cNvPr>
          <p:cNvPicPr>
            <a:picLocks noChangeAspect="1"/>
          </p:cNvPicPr>
          <p:nvPr/>
        </p:nvPicPr>
        <p:blipFill>
          <a:blip r:embed="rId3"/>
          <a:stretch>
            <a:fillRect/>
          </a:stretch>
        </p:blipFill>
        <p:spPr>
          <a:xfrm>
            <a:off x="9057412" y="1056339"/>
            <a:ext cx="2635385" cy="4215747"/>
          </a:xfrm>
          <a:prstGeom prst="rect">
            <a:avLst/>
          </a:prstGeom>
          <a:ln w="889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004CD477-36CA-53E6-4E03-5556863AAE19}"/>
              </a:ext>
            </a:extLst>
          </p:cNvPr>
          <p:cNvSpPr txBox="1"/>
          <p:nvPr/>
        </p:nvSpPr>
        <p:spPr>
          <a:xfrm>
            <a:off x="670591" y="115507"/>
            <a:ext cx="6097190" cy="1569660"/>
          </a:xfrm>
          <a:prstGeom prst="rect">
            <a:avLst/>
          </a:prstGeom>
          <a:noFill/>
        </p:spPr>
        <p:txBody>
          <a:bodyPr wrap="square">
            <a:spAutoFit/>
          </a:bodyPr>
          <a:lstStyle/>
          <a:p>
            <a:r>
              <a:rPr lang="en-US" sz="4800" b="1" dirty="0">
                <a:solidFill>
                  <a:srgbClr val="FFC000"/>
                </a:solidFill>
                <a:latin typeface="Footlight MT Light" panose="0204060206030A020304" pitchFamily="18" charset="0"/>
                <a:ea typeface="Artifakt Element Black" panose="020B0A03050000020004" pitchFamily="34" charset="0"/>
              </a:rPr>
              <a:t>M</a:t>
            </a:r>
            <a:r>
              <a:rPr lang="en-US" sz="4800" b="1" dirty="0">
                <a:solidFill>
                  <a:schemeClr val="tx1">
                    <a:lumMod val="95000"/>
                  </a:schemeClr>
                </a:solidFill>
                <a:latin typeface="Footlight MT Light" panose="0204060206030A020304" pitchFamily="18" charset="0"/>
                <a:ea typeface="Artifakt Element Black" panose="020B0A03050000020004" pitchFamily="34" charset="0"/>
              </a:rPr>
              <a:t>ODULE </a:t>
            </a:r>
            <a:r>
              <a:rPr lang="en-US" sz="4800" b="1" dirty="0">
                <a:solidFill>
                  <a:srgbClr val="FFC000"/>
                </a:solidFill>
                <a:latin typeface="Footlight MT Light" panose="0204060206030A020304" pitchFamily="18" charset="0"/>
                <a:ea typeface="Artifakt Element Black" panose="020B0A03050000020004" pitchFamily="34" charset="0"/>
              </a:rPr>
              <a:t>D</a:t>
            </a:r>
            <a:r>
              <a:rPr lang="en-US" sz="4800" b="1" dirty="0">
                <a:solidFill>
                  <a:schemeClr val="tx1">
                    <a:lumMod val="95000"/>
                  </a:schemeClr>
                </a:solidFill>
                <a:latin typeface="Footlight MT Light" panose="0204060206030A020304" pitchFamily="18" charset="0"/>
                <a:ea typeface="Artifakt Element Black" panose="020B0A03050000020004" pitchFamily="34" charset="0"/>
              </a:rPr>
              <a:t>ESCRIPTION</a:t>
            </a:r>
          </a:p>
        </p:txBody>
      </p:sp>
      <p:sp>
        <p:nvSpPr>
          <p:cNvPr id="9" name="TextBox 8">
            <a:extLst>
              <a:ext uri="{FF2B5EF4-FFF2-40B4-BE49-F238E27FC236}">
                <a16:creationId xmlns:a16="http://schemas.microsoft.com/office/drawing/2014/main" id="{8EE56770-ABEF-DB6D-FCB1-9C22E1EAA2E9}"/>
              </a:ext>
            </a:extLst>
          </p:cNvPr>
          <p:cNvSpPr txBox="1"/>
          <p:nvPr/>
        </p:nvSpPr>
        <p:spPr>
          <a:xfrm>
            <a:off x="670591" y="1752896"/>
            <a:ext cx="4578875" cy="1631216"/>
          </a:xfrm>
          <a:prstGeom prst="rect">
            <a:avLst/>
          </a:prstGeom>
          <a:noFill/>
        </p:spPr>
        <p:txBody>
          <a:bodyPr wrap="square">
            <a:spAutoFit/>
          </a:bodyPr>
          <a:lstStyle/>
          <a:p>
            <a:pPr marL="285750" indent="-285750" algn="just">
              <a:buFont typeface="Wingdings"/>
              <a:buChar char="Ø"/>
            </a:pPr>
            <a:r>
              <a:rPr lang="en-US" sz="2000" dirty="0">
                <a:latin typeface="Footlight MT Light" panose="0204060206030A020304" pitchFamily="18" charset="0"/>
                <a:ea typeface="Artifakt Element Black" panose="020B0A03050000020004" pitchFamily="34" charset="0"/>
                <a:cs typeface="Times New Roman" panose="02020603050405020304" pitchFamily="18" charset="0"/>
              </a:rPr>
              <a:t>Modular description provides the detailed information about the calculator model and its supposed components ,which is accessible in different manners </a:t>
            </a:r>
          </a:p>
        </p:txBody>
      </p:sp>
      <p:sp>
        <p:nvSpPr>
          <p:cNvPr id="11" name="TextBox 10">
            <a:extLst>
              <a:ext uri="{FF2B5EF4-FFF2-40B4-BE49-F238E27FC236}">
                <a16:creationId xmlns:a16="http://schemas.microsoft.com/office/drawing/2014/main" id="{9DEA140A-FCFB-60AA-9755-2F16C87B7C28}"/>
              </a:ext>
            </a:extLst>
          </p:cNvPr>
          <p:cNvSpPr txBox="1"/>
          <p:nvPr/>
        </p:nvSpPr>
        <p:spPr>
          <a:xfrm>
            <a:off x="671780" y="3777078"/>
            <a:ext cx="4577685" cy="2246769"/>
          </a:xfrm>
          <a:prstGeom prst="rect">
            <a:avLst/>
          </a:prstGeom>
          <a:noFill/>
        </p:spPr>
        <p:txBody>
          <a:bodyPr wrap="square">
            <a:spAutoFit/>
          </a:bodyPr>
          <a:lstStyle/>
          <a:p>
            <a:pPr marL="285750" indent="-285750" algn="just">
              <a:buFont typeface="Wingdings"/>
              <a:buChar char="Ø"/>
            </a:pPr>
            <a:r>
              <a:rPr lang="en-US" sz="2000" dirty="0">
                <a:latin typeface="Footlight MT Light" panose="0204060206030A020304" pitchFamily="18" charset="0"/>
                <a:ea typeface="Artifakt Element Black" panose="020B0A03050000020004" pitchFamily="34" charset="0"/>
                <a:cs typeface="Times New Roman" panose="02020603050405020304" pitchFamily="18" charset="0"/>
              </a:rPr>
              <a:t>The included description is available by  reading directly ,by generating  a short html description ,or by making an environment check for supported components to check if  all  needed types and services are available in the environment where they will be used.</a:t>
            </a:r>
          </a:p>
        </p:txBody>
      </p:sp>
    </p:spTree>
    <p:extLst>
      <p:ext uri="{BB962C8B-B14F-4D97-AF65-F5344CB8AC3E}">
        <p14:creationId xmlns:p14="http://schemas.microsoft.com/office/powerpoint/2010/main" val="39229983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{AA12E83A-42A8-493B-8F5A-3D6C43D80D90}tf11665031_win32</Template>
  <TotalTime>178</TotalTime>
  <Words>519</Words>
  <Application>Microsoft Office PowerPoint</Application>
  <PresentationFormat>Widescreen</PresentationFormat>
  <Paragraphs>53</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Nova</vt:lpstr>
      <vt:lpstr>Arial Nova Light</vt:lpstr>
      <vt:lpstr>Artifakt Element Black</vt:lpstr>
      <vt:lpstr>Footlight MT Light</vt:lpstr>
      <vt:lpstr>Wingdings</vt:lpstr>
      <vt:lpstr>Wingdings 2</vt:lpstr>
      <vt:lpstr>SlateVTI</vt:lpstr>
      <vt:lpstr>SCIENTIFIC CALCULATOR </vt:lpstr>
      <vt:lpstr>AIM</vt:lpstr>
      <vt:lpstr>Abstract </vt:lpstr>
      <vt:lpstr>Objective</vt:lpstr>
      <vt:lpstr>Introduction</vt:lpstr>
      <vt:lpstr> PROPOSED SYSTEM</vt:lpstr>
      <vt:lpstr>APP TOOLS </vt:lpstr>
      <vt:lpstr>IMPLEMENTATION OF TESTING</vt:lpstr>
      <vt:lpstr>PowerPoint Presentation</vt:lpstr>
      <vt:lpstr>PowerPoint Presentation</vt:lpstr>
      <vt:lpstr>INSTALLATION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CALCULATOR</dc:title>
  <dc:creator>srinivas818690@gmail.com</dc:creator>
  <cp:lastModifiedBy>Raghavendra Reddy</cp:lastModifiedBy>
  <cp:revision>3</cp:revision>
  <dcterms:created xsi:type="dcterms:W3CDTF">2023-02-10T16:21:36Z</dcterms:created>
  <dcterms:modified xsi:type="dcterms:W3CDTF">2023-02-11T03:39:39Z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